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Google Sans Medium"/>
      <p:regular r:id="rId30"/>
      <p:bold r:id="rId31"/>
      <p:italic r:id="rId32"/>
      <p:boldItalic r:id="rId33"/>
    </p:embeddedFont>
    <p:embeddedFont>
      <p:font typeface="Google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fntdata"/><Relationship Id="rId30" Type="http://schemas.openxmlformats.org/officeDocument/2006/relationships/font" Target="fonts/GoogleSansMedium-regular.fntdata"/><Relationship Id="rId11" Type="http://schemas.openxmlformats.org/officeDocument/2006/relationships/slide" Target="slides/slide6.xml"/><Relationship Id="rId33" Type="http://schemas.openxmlformats.org/officeDocument/2006/relationships/font" Target="fonts/GoogleSansMedium-boldItalic.fntdata"/><Relationship Id="rId10" Type="http://schemas.openxmlformats.org/officeDocument/2006/relationships/slide" Target="slides/slide5.xml"/><Relationship Id="rId32" Type="http://schemas.openxmlformats.org/officeDocument/2006/relationships/font" Target="fonts/GoogleSansMedium-italic.fntdata"/><Relationship Id="rId13" Type="http://schemas.openxmlformats.org/officeDocument/2006/relationships/slide" Target="slides/slide8.xml"/><Relationship Id="rId35" Type="http://schemas.openxmlformats.org/officeDocument/2006/relationships/font" Target="fonts/GoogleSans-bold.fntdata"/><Relationship Id="rId12" Type="http://schemas.openxmlformats.org/officeDocument/2006/relationships/slide" Target="slides/slide7.xml"/><Relationship Id="rId34" Type="http://schemas.openxmlformats.org/officeDocument/2006/relationships/font" Target="fonts/GoogleSans-regular.fntdata"/><Relationship Id="rId15" Type="http://schemas.openxmlformats.org/officeDocument/2006/relationships/slide" Target="slides/slide10.xml"/><Relationship Id="rId37" Type="http://schemas.openxmlformats.org/officeDocument/2006/relationships/font" Target="fonts/GoogleSans-boldItalic.fntdata"/><Relationship Id="rId14" Type="http://schemas.openxmlformats.org/officeDocument/2006/relationships/slide" Target="slides/slide9.xml"/><Relationship Id="rId36" Type="http://schemas.openxmlformats.org/officeDocument/2006/relationships/font" Target="fonts/Google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b12cf96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b12cf96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db4ab7bd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db4ab7bd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aa0ee430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aa0ee430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aa0ee430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aa0ee430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community have established a complete set of silicon design tools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b4ab7bd0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b4ab7bd0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community have established a complete set of silicon design tools</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db4ab7bd0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b4ab7bd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community have established a complete set of silicon design tools</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db4ab7bd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db4ab7bd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aa0ee430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aa0ee430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daa0ee430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daa0ee430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daa0ee4301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daa0ee4301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daa0ee430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daa0ee430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b12cf96e8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b12cf96e8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daa0ee4301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daa0ee4301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daa0ee4301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daa0ee4301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aa0ee430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daa0ee430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db4ab7bd0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db4ab7bd0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db4ab7bd0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db4ab7bd0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daa0ee430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daa0ee430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aa0ee430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aa0ee430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daa0ee4301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daa0ee4301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 michigan we have developed previous template projects with our fully automated SOC. </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fasoc approach is to Combine analog “Aux-cells” with auto generated components by leveraging cell-based APR tools. For the open-source flow we are using Openroad for this.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“Aux-cells” can be modified or swapped, just provide GDS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Support new PDK by implementing “Aux-cells”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Optimize design area, power, other metrics based on specification</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user inputs some specification which is then looked up in some pre-constructed models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Generally these models are built from simulation data or tapeout results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advantage of this approach is speed, we are just doing a model lookup, so it is fast and highly scalable</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daa0ee4301_0_118:notes"/>
          <p:cNvSpPr/>
          <p:nvPr>
            <p:ph idx="2" type="sldImg"/>
          </p:nvPr>
        </p:nvSpPr>
        <p:spPr>
          <a:xfrm>
            <a:off x="397565" y="687049"/>
            <a:ext cx="6063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5" name="Google Shape;125;g2daa0ee4301_0_118: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200"/>
              <a:buFont typeface="Arial"/>
              <a:buNone/>
            </a:pPr>
            <a:r>
              <a:rPr lang="en"/>
              <a:t>We have integrated 4 sensors connect to the opentitan’s IBEX core through tilelink. </a:t>
            </a:r>
            <a:endParaRPr/>
          </a:p>
          <a:p>
            <a:pPr indent="0" lvl="0" marL="0" rtl="0" algn="l">
              <a:spcBef>
                <a:spcPts val="0"/>
              </a:spcBef>
              <a:spcAft>
                <a:spcPts val="0"/>
              </a:spcAft>
              <a:buClr>
                <a:schemeClr val="dk1"/>
              </a:buClr>
              <a:buSzPts val="1200"/>
              <a:buFont typeface="Arial"/>
              <a:buNone/>
            </a:pPr>
            <a:r>
              <a:rPr lang="en"/>
              <a:t>As you can see we were able to create voltage domains and had the sensing elements of the temperature sensor generator sit on a separate area with its own on-chip generated voltage. </a:t>
            </a:r>
            <a:endParaRPr/>
          </a:p>
          <a:p>
            <a:pPr indent="0" lvl="0" marL="0" rtl="0" algn="l">
              <a:spcBef>
                <a:spcPts val="0"/>
              </a:spcBef>
              <a:spcAft>
                <a:spcPts val="0"/>
              </a:spcAft>
              <a:buClr>
                <a:schemeClr val="dk1"/>
              </a:buClr>
              <a:buSzPts val="1200"/>
              <a:buFont typeface="Arial"/>
              <a:buNone/>
            </a:pPr>
            <a:r>
              <a:rPr lang="en"/>
              <a:t>Non default rule have been also enabled in OR, we added on top of that py scripting to connect custom nets to power rings which you can see on the left which is essentially doing special routing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
              <a:t>All of these features are expected to be included directly in the OR database. And this model seems to be working great following the software model with a lot of iterations and improvements.</a:t>
            </a:r>
            <a:endParaRPr/>
          </a:p>
        </p:txBody>
      </p:sp>
      <p:sp>
        <p:nvSpPr>
          <p:cNvPr id="126" name="Google Shape;126;g2daa0ee4301_0_118:notes"/>
          <p:cNvSpPr txBox="1"/>
          <p:nvPr>
            <p:ph idx="11" type="ftr"/>
          </p:nvPr>
        </p:nvSpPr>
        <p:spPr>
          <a:xfrm>
            <a:off x="0" y="8685214"/>
            <a:ext cx="2971800" cy="457200"/>
          </a:xfrm>
          <a:prstGeom prst="rect">
            <a:avLst/>
          </a:prstGeom>
          <a:noFill/>
          <a:ln>
            <a:noFill/>
          </a:ln>
        </p:spPr>
        <p:txBody>
          <a:bodyPr anchorCtr="0" anchor="b" bIns="45650" lIns="91300" spcFirstLastPara="1" rIns="91300" wrap="square" tIns="45650">
            <a:noAutofit/>
          </a:bodyPr>
          <a:lstStyle/>
          <a:p>
            <a:pPr indent="0" lvl="0" marL="0" rtl="0" algn="l">
              <a:spcBef>
                <a:spcPts val="0"/>
              </a:spcBef>
              <a:spcAft>
                <a:spcPts val="0"/>
              </a:spcAft>
              <a:buNone/>
            </a:pPr>
            <a:r>
              <a:rPr lang="en" sz="1400"/>
              <a:t>University of Michigan</a:t>
            </a: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daa0ee4301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daa0ee4301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daa0ee4301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daa0ee4301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aa0ee430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aa0ee430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2"/>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3"/>
          <p:cNvSpPr txBox="1"/>
          <p:nvPr>
            <p:ph type="title"/>
          </p:nvPr>
        </p:nvSpPr>
        <p:spPr>
          <a:xfrm>
            <a:off x="457200" y="57150"/>
            <a:ext cx="8229600" cy="800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SzPts val="1100"/>
              <a:buNone/>
              <a:defRPr sz="1100"/>
            </a:lvl1pPr>
            <a:lvl2pPr lvl="1" algn="ctr">
              <a:lnSpc>
                <a:spcPct val="90000"/>
              </a:lnSpc>
              <a:spcBef>
                <a:spcPts val="0"/>
              </a:spcBef>
              <a:spcAft>
                <a:spcPts val="0"/>
              </a:spcAft>
              <a:buSzPts val="1100"/>
              <a:buNone/>
              <a:defRPr sz="1100"/>
            </a:lvl2pPr>
            <a:lvl3pPr lvl="2" algn="ctr">
              <a:lnSpc>
                <a:spcPct val="90000"/>
              </a:lnSpc>
              <a:spcBef>
                <a:spcPts val="0"/>
              </a:spcBef>
              <a:spcAft>
                <a:spcPts val="0"/>
              </a:spcAft>
              <a:buSzPts val="1100"/>
              <a:buNone/>
              <a:defRPr sz="1100"/>
            </a:lvl3pPr>
            <a:lvl4pPr lvl="3" algn="ctr">
              <a:lnSpc>
                <a:spcPct val="90000"/>
              </a:lnSpc>
              <a:spcBef>
                <a:spcPts val="0"/>
              </a:spcBef>
              <a:spcAft>
                <a:spcPts val="0"/>
              </a:spcAft>
              <a:buSzPts val="1100"/>
              <a:buNone/>
              <a:defRPr sz="1100"/>
            </a:lvl4pPr>
            <a:lvl5pPr lvl="4" algn="ctr">
              <a:lnSpc>
                <a:spcPct val="90000"/>
              </a:lnSpc>
              <a:spcBef>
                <a:spcPts val="0"/>
              </a:spcBef>
              <a:spcAft>
                <a:spcPts val="0"/>
              </a:spcAft>
              <a:buSzPts val="1100"/>
              <a:buNone/>
              <a:defRPr sz="1100"/>
            </a:lvl5pPr>
            <a:lvl6pPr lvl="5" algn="ctr">
              <a:lnSpc>
                <a:spcPct val="90000"/>
              </a:lnSpc>
              <a:spcBef>
                <a:spcPts val="0"/>
              </a:spcBef>
              <a:spcAft>
                <a:spcPts val="0"/>
              </a:spcAft>
              <a:buSzPts val="1100"/>
              <a:buNone/>
              <a:defRPr sz="1100"/>
            </a:lvl6pPr>
            <a:lvl7pPr lvl="6" algn="ctr">
              <a:lnSpc>
                <a:spcPct val="90000"/>
              </a:lnSpc>
              <a:spcBef>
                <a:spcPts val="0"/>
              </a:spcBef>
              <a:spcAft>
                <a:spcPts val="0"/>
              </a:spcAft>
              <a:buSzPts val="1100"/>
              <a:buNone/>
              <a:defRPr sz="1100"/>
            </a:lvl7pPr>
            <a:lvl8pPr lvl="7" algn="ctr">
              <a:lnSpc>
                <a:spcPct val="90000"/>
              </a:lnSpc>
              <a:spcBef>
                <a:spcPts val="0"/>
              </a:spcBef>
              <a:spcAft>
                <a:spcPts val="0"/>
              </a:spcAft>
              <a:buSzPts val="1100"/>
              <a:buNone/>
              <a:defRPr sz="1100"/>
            </a:lvl8pPr>
            <a:lvl9pPr lvl="8" algn="ctr">
              <a:lnSpc>
                <a:spcPct val="90000"/>
              </a:lnSpc>
              <a:spcBef>
                <a:spcPts val="0"/>
              </a:spcBef>
              <a:spcAft>
                <a:spcPts val="0"/>
              </a:spcAft>
              <a:buSzPts val="1100"/>
              <a:buNone/>
              <a:defRPr sz="1100"/>
            </a:lvl9pPr>
          </a:lstStyle>
          <a:p/>
        </p:txBody>
      </p:sp>
      <p:sp>
        <p:nvSpPr>
          <p:cNvPr id="63" name="Google Shape;63;p13"/>
          <p:cNvSpPr txBox="1"/>
          <p:nvPr>
            <p:ph idx="1" type="body"/>
          </p:nvPr>
        </p:nvSpPr>
        <p:spPr>
          <a:xfrm>
            <a:off x="457200" y="800101"/>
            <a:ext cx="8229600" cy="4162500"/>
          </a:xfrm>
          <a:prstGeom prst="rect">
            <a:avLst/>
          </a:prstGeom>
          <a:noFill/>
          <a:ln>
            <a:noFill/>
          </a:ln>
        </p:spPr>
        <p:txBody>
          <a:bodyPr anchorCtr="0" anchor="t" bIns="34275" lIns="68575" spcFirstLastPara="1" rIns="68575" wrap="square" tIns="34275">
            <a:normAutofit/>
          </a:bodyPr>
          <a:lstStyle>
            <a:lvl1pPr indent="-317500" lvl="0" marL="457200" algn="l">
              <a:spcBef>
                <a:spcPts val="0"/>
              </a:spcBef>
              <a:spcAft>
                <a:spcPts val="0"/>
              </a:spcAft>
              <a:buSzPts val="1400"/>
              <a:buChar char="●"/>
              <a:defRPr sz="1100"/>
            </a:lvl1pPr>
            <a:lvl2pPr indent="-317500" lvl="1" marL="914400" algn="l">
              <a:spcBef>
                <a:spcPts val="0"/>
              </a:spcBef>
              <a:spcAft>
                <a:spcPts val="0"/>
              </a:spcAft>
              <a:buSzPts val="1400"/>
              <a:buChar char="○"/>
              <a:defRPr sz="1100"/>
            </a:lvl2pPr>
            <a:lvl3pPr indent="-317500" lvl="2" marL="1371600" algn="l">
              <a:spcBef>
                <a:spcPts val="0"/>
              </a:spcBef>
              <a:spcAft>
                <a:spcPts val="0"/>
              </a:spcAft>
              <a:buClr>
                <a:schemeClr val="dk1"/>
              </a:buClr>
              <a:buSzPts val="1400"/>
              <a:buChar char="■"/>
              <a:defRPr sz="1100"/>
            </a:lvl3pPr>
            <a:lvl4pPr indent="-317500" lvl="3" marL="1828800" algn="l">
              <a:spcBef>
                <a:spcPts val="0"/>
              </a:spcBef>
              <a:spcAft>
                <a:spcPts val="0"/>
              </a:spcAft>
              <a:buClr>
                <a:schemeClr val="dk1"/>
              </a:buClr>
              <a:buSzPts val="1400"/>
              <a:buChar char="●"/>
              <a:defRPr sz="1100"/>
            </a:lvl4pPr>
            <a:lvl5pPr indent="-317500" lvl="4" marL="2286000" algn="l">
              <a:spcBef>
                <a:spcPts val="0"/>
              </a:spcBef>
              <a:spcAft>
                <a:spcPts val="0"/>
              </a:spcAft>
              <a:buClr>
                <a:schemeClr val="dk1"/>
              </a:buClr>
              <a:buSzPts val="1400"/>
              <a:buChar char="○"/>
              <a:defRPr sz="1100"/>
            </a:lvl5pPr>
            <a:lvl6pPr indent="-317500" lvl="5" marL="2743200" algn="l">
              <a:spcBef>
                <a:spcPts val="0"/>
              </a:spcBef>
              <a:spcAft>
                <a:spcPts val="0"/>
              </a:spcAft>
              <a:buClr>
                <a:schemeClr val="dk1"/>
              </a:buClr>
              <a:buSzPts val="1400"/>
              <a:buChar char="■"/>
              <a:defRPr sz="1100"/>
            </a:lvl6pPr>
            <a:lvl7pPr indent="-317500" lvl="6" marL="3200400" algn="l">
              <a:spcBef>
                <a:spcPts val="0"/>
              </a:spcBef>
              <a:spcAft>
                <a:spcPts val="0"/>
              </a:spcAft>
              <a:buClr>
                <a:schemeClr val="dk1"/>
              </a:buClr>
              <a:buSzPts val="1400"/>
              <a:buChar char="●"/>
              <a:defRPr sz="1100"/>
            </a:lvl7pPr>
            <a:lvl8pPr indent="-317500" lvl="7" marL="3657600" algn="l">
              <a:spcBef>
                <a:spcPts val="0"/>
              </a:spcBef>
              <a:spcAft>
                <a:spcPts val="0"/>
              </a:spcAft>
              <a:buClr>
                <a:schemeClr val="dk1"/>
              </a:buClr>
              <a:buSzPts val="1400"/>
              <a:buChar char="○"/>
              <a:defRPr sz="1100"/>
            </a:lvl8pPr>
            <a:lvl9pPr indent="-317500" lvl="8" marL="4114800" algn="l">
              <a:spcBef>
                <a:spcPts val="0"/>
              </a:spcBef>
              <a:spcAft>
                <a:spcPts val="0"/>
              </a:spcAft>
              <a:buClr>
                <a:schemeClr val="dk1"/>
              </a:buClr>
              <a:buSzPts val="1400"/>
              <a:buChar char="■"/>
              <a:defRPr sz="1100"/>
            </a:lvl9pPr>
          </a:lstStyle>
          <a:p/>
        </p:txBody>
      </p:sp>
      <p:pic>
        <p:nvPicPr>
          <p:cNvPr id="64" name="Google Shape;64;p13"/>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4"/>
          <p:cNvSpPr txBox="1"/>
          <p:nvPr>
            <p:ph type="title"/>
          </p:nvPr>
        </p:nvSpPr>
        <p:spPr>
          <a:xfrm>
            <a:off x="174625" y="1"/>
            <a:ext cx="8934600" cy="465600"/>
          </a:xfrm>
          <a:prstGeom prst="rect">
            <a:avLst/>
          </a:prstGeom>
          <a:noFill/>
          <a:ln>
            <a:noFill/>
          </a:ln>
        </p:spPr>
        <p:txBody>
          <a:bodyPr anchorCtr="0" anchor="ctr" bIns="30050" lIns="60125" spcFirstLastPara="1" rIns="60125" wrap="square" tIns="30050">
            <a:norm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8" name="Google Shape;68;p14"/>
          <p:cNvSpPr txBox="1"/>
          <p:nvPr>
            <p:ph idx="1" type="body"/>
          </p:nvPr>
        </p:nvSpPr>
        <p:spPr>
          <a:xfrm>
            <a:off x="107950" y="573883"/>
            <a:ext cx="8910600" cy="4212300"/>
          </a:xfrm>
          <a:prstGeom prst="rect">
            <a:avLst/>
          </a:prstGeom>
          <a:noFill/>
          <a:ln>
            <a:noFill/>
          </a:ln>
        </p:spPr>
        <p:txBody>
          <a:bodyPr anchorCtr="0" anchor="t" bIns="30050" lIns="60125" spcFirstLastPara="1" rIns="60125" wrap="square" tIns="30050">
            <a:normAutofit/>
          </a:bodyPr>
          <a:lstStyle>
            <a:lvl1pPr indent="-336550" lvl="0" marL="457200" algn="l">
              <a:spcBef>
                <a:spcPts val="300"/>
              </a:spcBef>
              <a:spcAft>
                <a:spcPts val="0"/>
              </a:spcAft>
              <a:buSzPts val="1700"/>
              <a:buChar char="●"/>
              <a:defRPr sz="1100"/>
            </a:lvl1pPr>
            <a:lvl2pPr indent="-336550" lvl="1" marL="914400" algn="l">
              <a:spcBef>
                <a:spcPts val="300"/>
              </a:spcBef>
              <a:spcAft>
                <a:spcPts val="0"/>
              </a:spcAft>
              <a:buSzPts val="1700"/>
              <a:buChar char="○"/>
              <a:defRPr sz="1100"/>
            </a:lvl2pPr>
            <a:lvl3pPr indent="-336550" lvl="2" marL="1371600" algn="l">
              <a:spcBef>
                <a:spcPts val="300"/>
              </a:spcBef>
              <a:spcAft>
                <a:spcPts val="0"/>
              </a:spcAft>
              <a:buSzPts val="1700"/>
              <a:buChar char="■"/>
              <a:defRPr sz="1100"/>
            </a:lvl3pPr>
            <a:lvl4pPr indent="-336550" lvl="3" marL="1828800" algn="l">
              <a:spcBef>
                <a:spcPts val="300"/>
              </a:spcBef>
              <a:spcAft>
                <a:spcPts val="0"/>
              </a:spcAft>
              <a:buSzPts val="1700"/>
              <a:buChar char="●"/>
              <a:defRPr sz="1100"/>
            </a:lvl4pPr>
            <a:lvl5pPr indent="-285750" lvl="4" marL="2286000" algn="l">
              <a:spcBef>
                <a:spcPts val="200"/>
              </a:spcBef>
              <a:spcAft>
                <a:spcPts val="0"/>
              </a:spcAft>
              <a:buSzPts val="900"/>
              <a:buChar char="○"/>
              <a:defRPr sz="1100"/>
            </a:lvl5pPr>
            <a:lvl6pPr indent="-285750" lvl="5" marL="2743200" algn="l">
              <a:spcBef>
                <a:spcPts val="200"/>
              </a:spcBef>
              <a:spcAft>
                <a:spcPts val="0"/>
              </a:spcAft>
              <a:buSzPts val="900"/>
              <a:buChar char="■"/>
              <a:defRPr sz="1100"/>
            </a:lvl6pPr>
            <a:lvl7pPr indent="-285750" lvl="6" marL="3200400" algn="l">
              <a:spcBef>
                <a:spcPts val="200"/>
              </a:spcBef>
              <a:spcAft>
                <a:spcPts val="0"/>
              </a:spcAft>
              <a:buSzPts val="900"/>
              <a:buChar char="●"/>
              <a:defRPr sz="1100"/>
            </a:lvl7pPr>
            <a:lvl8pPr indent="-285750" lvl="7" marL="3657600" algn="l">
              <a:spcBef>
                <a:spcPts val="200"/>
              </a:spcBef>
              <a:spcAft>
                <a:spcPts val="0"/>
              </a:spcAft>
              <a:buSzPts val="900"/>
              <a:buChar char="○"/>
              <a:defRPr sz="1100"/>
            </a:lvl8pPr>
            <a:lvl9pPr indent="-285750" lvl="8" marL="4114800" algn="l">
              <a:spcBef>
                <a:spcPts val="200"/>
              </a:spcBef>
              <a:spcAft>
                <a:spcPts val="0"/>
              </a:spcAft>
              <a:buSzPts val="900"/>
              <a:buChar char="■"/>
              <a:defRPr sz="1100"/>
            </a:lvl9pPr>
          </a:lstStyle>
          <a:p/>
        </p:txBody>
      </p:sp>
      <p:pic>
        <p:nvPicPr>
          <p:cNvPr id="69" name="Google Shape;69;p14"/>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70" name="Google Shape;7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15"/>
          <p:cNvSpPr txBox="1"/>
          <p:nvPr>
            <p:ph type="title"/>
          </p:nvPr>
        </p:nvSpPr>
        <p:spPr>
          <a:xfrm>
            <a:off x="174625" y="1"/>
            <a:ext cx="8934600" cy="465600"/>
          </a:xfrm>
          <a:prstGeom prst="rect">
            <a:avLst/>
          </a:prstGeom>
          <a:noFill/>
          <a:ln>
            <a:noFill/>
          </a:ln>
        </p:spPr>
        <p:txBody>
          <a:bodyPr anchorCtr="0" anchor="ctr" bIns="40075" lIns="80150" spcFirstLastPara="1" rIns="80150" wrap="square" tIns="40075">
            <a:norm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pic>
        <p:nvPicPr>
          <p:cNvPr id="73" name="Google Shape;73;p15"/>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74" name="Google Shape;74;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1">
    <p:spTree>
      <p:nvGrpSpPr>
        <p:cNvPr id="75" name="Shape 75"/>
        <p:cNvGrpSpPr/>
        <p:nvPr/>
      </p:nvGrpSpPr>
      <p:grpSpPr>
        <a:xfrm>
          <a:off x="0" y="0"/>
          <a:ext cx="0" cy="0"/>
          <a:chOff x="0" y="0"/>
          <a:chExt cx="0" cy="0"/>
        </a:xfrm>
      </p:grpSpPr>
      <p:grpSp>
        <p:nvGrpSpPr>
          <p:cNvPr id="76" name="Google Shape;76;p16"/>
          <p:cNvGrpSpPr/>
          <p:nvPr/>
        </p:nvGrpSpPr>
        <p:grpSpPr>
          <a:xfrm>
            <a:off x="5493854" y="-1"/>
            <a:ext cx="3657019" cy="4666501"/>
            <a:chOff x="7325139" y="-1"/>
            <a:chExt cx="4876025" cy="6222002"/>
          </a:xfrm>
        </p:grpSpPr>
        <p:pic>
          <p:nvPicPr>
            <p:cNvPr id="77" name="Google Shape;77;p16"/>
            <p:cNvPicPr preferRelativeResize="0"/>
            <p:nvPr/>
          </p:nvPicPr>
          <p:blipFill rotWithShape="1">
            <a:blip r:embed="rId2">
              <a:alphaModFix amt="25000"/>
            </a:blip>
            <a:srcRect b="0" l="0" r="0" t="10960"/>
            <a:stretch/>
          </p:blipFill>
          <p:spPr>
            <a:xfrm>
              <a:off x="7325139" y="-1"/>
              <a:ext cx="4876025" cy="4341650"/>
            </a:xfrm>
            <a:prstGeom prst="rect">
              <a:avLst/>
            </a:prstGeom>
            <a:noFill/>
            <a:ln>
              <a:noFill/>
            </a:ln>
          </p:spPr>
        </p:pic>
        <p:sp>
          <p:nvSpPr>
            <p:cNvPr id="78" name="Google Shape;78;p16"/>
            <p:cNvSpPr/>
            <p:nvPr/>
          </p:nvSpPr>
          <p:spPr>
            <a:xfrm>
              <a:off x="8666922" y="1"/>
              <a:ext cx="3525000" cy="6222000"/>
            </a:xfrm>
            <a:prstGeom prst="rect">
              <a:avLst/>
            </a:prstGeom>
            <a:gradFill>
              <a:gsLst>
                <a:gs pos="0">
                  <a:srgbClr val="FFFFFF">
                    <a:alpha val="0"/>
                  </a:srgbClr>
                </a:gs>
                <a:gs pos="46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79" name="Google Shape;79;p16"/>
          <p:cNvSpPr txBox="1"/>
          <p:nvPr>
            <p:ph type="title"/>
          </p:nvPr>
        </p:nvSpPr>
        <p:spPr>
          <a:xfrm>
            <a:off x="333300" y="218300"/>
            <a:ext cx="8782200" cy="5727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Clr>
                <a:schemeClr val="dk1"/>
              </a:buClr>
              <a:buSzPts val="3600"/>
              <a:buFont typeface="Google Sans"/>
              <a:buNone/>
              <a:defRPr sz="3600">
                <a:solidFill>
                  <a:srgbClr val="3C4043"/>
                </a:solidFill>
                <a:latin typeface="Google Sans"/>
                <a:ea typeface="Google Sans"/>
                <a:cs typeface="Google Sans"/>
                <a:sym typeface="Google Sans"/>
              </a:defRPr>
            </a:lvl1pPr>
            <a:lvl2pPr lvl="1"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9pPr>
          </a:lstStyle>
          <a:p/>
        </p:txBody>
      </p:sp>
      <p:pic>
        <p:nvPicPr>
          <p:cNvPr id="80" name="Google Shape;80;p16"/>
          <p:cNvPicPr preferRelativeResize="0"/>
          <p:nvPr/>
        </p:nvPicPr>
        <p:blipFill>
          <a:blip r:embed="rId3">
            <a:alphaModFix/>
          </a:blip>
          <a:stretch>
            <a:fillRect/>
          </a:stretch>
        </p:blipFill>
        <p:spPr>
          <a:xfrm>
            <a:off x="78825" y="4819600"/>
            <a:ext cx="2067676" cy="265225"/>
          </a:xfrm>
          <a:prstGeom prst="rect">
            <a:avLst/>
          </a:prstGeom>
          <a:noFill/>
          <a:ln>
            <a:noFill/>
          </a:ln>
        </p:spPr>
      </p:pic>
      <p:sp>
        <p:nvSpPr>
          <p:cNvPr id="81" name="Google Shape;81;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
  <p:cSld name="Title+Content">
    <p:spTree>
      <p:nvGrpSpPr>
        <p:cNvPr id="82" name="Shape 82"/>
        <p:cNvGrpSpPr/>
        <p:nvPr/>
      </p:nvGrpSpPr>
      <p:grpSpPr>
        <a:xfrm>
          <a:off x="0" y="0"/>
          <a:ext cx="0" cy="0"/>
          <a:chOff x="0" y="0"/>
          <a:chExt cx="0" cy="0"/>
        </a:xfrm>
      </p:grpSpPr>
      <p:grpSp>
        <p:nvGrpSpPr>
          <p:cNvPr id="83" name="Google Shape;83;p17"/>
          <p:cNvGrpSpPr/>
          <p:nvPr/>
        </p:nvGrpSpPr>
        <p:grpSpPr>
          <a:xfrm>
            <a:off x="5493854" y="-1"/>
            <a:ext cx="3657019" cy="4666501"/>
            <a:chOff x="7325139" y="-1"/>
            <a:chExt cx="4876025" cy="6222002"/>
          </a:xfrm>
        </p:grpSpPr>
        <p:pic>
          <p:nvPicPr>
            <p:cNvPr id="84" name="Google Shape;84;p17"/>
            <p:cNvPicPr preferRelativeResize="0"/>
            <p:nvPr/>
          </p:nvPicPr>
          <p:blipFill rotWithShape="1">
            <a:blip r:embed="rId2">
              <a:alphaModFix amt="25000"/>
            </a:blip>
            <a:srcRect b="0" l="0" r="0" t="10960"/>
            <a:stretch/>
          </p:blipFill>
          <p:spPr>
            <a:xfrm>
              <a:off x="7325139" y="-1"/>
              <a:ext cx="4876025" cy="4341650"/>
            </a:xfrm>
            <a:prstGeom prst="rect">
              <a:avLst/>
            </a:prstGeom>
            <a:noFill/>
            <a:ln>
              <a:noFill/>
            </a:ln>
          </p:spPr>
        </p:pic>
        <p:sp>
          <p:nvSpPr>
            <p:cNvPr id="85" name="Google Shape;85;p17"/>
            <p:cNvSpPr/>
            <p:nvPr/>
          </p:nvSpPr>
          <p:spPr>
            <a:xfrm>
              <a:off x="8666922" y="1"/>
              <a:ext cx="3525000" cy="6222000"/>
            </a:xfrm>
            <a:prstGeom prst="rect">
              <a:avLst/>
            </a:prstGeom>
            <a:gradFill>
              <a:gsLst>
                <a:gs pos="0">
                  <a:srgbClr val="FFFFFF">
                    <a:alpha val="0"/>
                  </a:srgbClr>
                </a:gs>
                <a:gs pos="46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86" name="Google Shape;86;p17"/>
          <p:cNvSpPr txBox="1"/>
          <p:nvPr>
            <p:ph idx="1" type="body"/>
          </p:nvPr>
        </p:nvSpPr>
        <p:spPr>
          <a:xfrm>
            <a:off x="457200" y="1135971"/>
            <a:ext cx="8222400" cy="33912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a:lvl1pPr>
            <a:lvl2pPr indent="-323850" lvl="1" marL="914400" rtl="0" algn="l">
              <a:lnSpc>
                <a:spcPct val="100000"/>
              </a:lnSpc>
              <a:spcBef>
                <a:spcPts val="400"/>
              </a:spcBef>
              <a:spcAft>
                <a:spcPts val="0"/>
              </a:spcAft>
              <a:buSzPts val="15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87" name="Google Shape;87;p17"/>
          <p:cNvSpPr txBox="1"/>
          <p:nvPr>
            <p:ph type="title"/>
          </p:nvPr>
        </p:nvSpPr>
        <p:spPr>
          <a:xfrm>
            <a:off x="333300" y="218300"/>
            <a:ext cx="8782200" cy="5727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Clr>
                <a:schemeClr val="dk1"/>
              </a:buClr>
              <a:buSzPts val="3600"/>
              <a:buFont typeface="Google Sans"/>
              <a:buNone/>
              <a:defRPr sz="3600">
                <a:solidFill>
                  <a:srgbClr val="3C4043"/>
                </a:solidFill>
                <a:latin typeface="Google Sans"/>
                <a:ea typeface="Google Sans"/>
                <a:cs typeface="Google Sans"/>
                <a:sym typeface="Google Sans"/>
              </a:defRPr>
            </a:lvl1pPr>
            <a:lvl2pPr lvl="1"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9pPr>
          </a:lstStyle>
          <a:p/>
        </p:txBody>
      </p:sp>
      <p:pic>
        <p:nvPicPr>
          <p:cNvPr id="88" name="Google Shape;88;p17"/>
          <p:cNvPicPr preferRelativeResize="0"/>
          <p:nvPr/>
        </p:nvPicPr>
        <p:blipFill>
          <a:blip r:embed="rId3">
            <a:alphaModFix/>
          </a:blip>
          <a:stretch>
            <a:fillRect/>
          </a:stretch>
        </p:blipFill>
        <p:spPr>
          <a:xfrm>
            <a:off x="78825" y="4819600"/>
            <a:ext cx="2067676" cy="265225"/>
          </a:xfrm>
          <a:prstGeom prst="rect">
            <a:avLst/>
          </a:prstGeom>
          <a:noFill/>
          <a:ln>
            <a:noFill/>
          </a:ln>
        </p:spPr>
      </p:pic>
      <p:sp>
        <p:nvSpPr>
          <p:cNvPr id="89" name="Google Shape;89;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5"/>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8"/>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9"/>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2pPr>
            <a:lvl3pPr lvl="2">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3pPr>
            <a:lvl4pPr lvl="3">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4pPr>
            <a:lvl5pPr lvl="4">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5pPr>
            <a:lvl6pPr lvl="5">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6pPr>
            <a:lvl7pPr lvl="6">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7pPr>
            <a:lvl8pPr lvl="7">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8pPr>
            <a:lvl9pPr lvl="8">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anhangli@umich.edu" TargetMode="External"/><Relationship Id="rId4" Type="http://schemas.openxmlformats.org/officeDocument/2006/relationships/hyperlink" Target="mailto:mehdi@umic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hyperlink" Target="https://ngspice.sourceforge.i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hyperlink" Target="https://www.klayout.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dsfactory.github.io/" TargetMode="External"/><Relationship Id="rId4" Type="http://schemas.openxmlformats.org/officeDocument/2006/relationships/image" Target="../media/image14.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pypi.org/project/glayout/" TargetMode="Externa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380"/>
              <a:t>GLayout: A Pythonic Framework for Analog Layout Design</a:t>
            </a:r>
            <a:endParaRPr sz="4380"/>
          </a:p>
        </p:txBody>
      </p:sp>
      <p:sp>
        <p:nvSpPr>
          <p:cNvPr id="95" name="Google Shape;95;p18"/>
          <p:cNvSpPr txBox="1"/>
          <p:nvPr>
            <p:ph idx="1" type="subTitle"/>
          </p:nvPr>
        </p:nvSpPr>
        <p:spPr>
          <a:xfrm>
            <a:off x="311700" y="2917450"/>
            <a:ext cx="8520600" cy="11724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SzPts val="935"/>
              <a:buNone/>
            </a:pPr>
            <a:r>
              <a:rPr lang="en" sz="2180"/>
              <a:t>Anhang Li (</a:t>
            </a:r>
            <a:r>
              <a:rPr lang="en" sz="2180" u="sng">
                <a:solidFill>
                  <a:schemeClr val="hlink"/>
                </a:solidFill>
                <a:hlinkClick r:id="rId3"/>
              </a:rPr>
              <a:t>anhangli@umich.edu</a:t>
            </a:r>
            <a:r>
              <a:rPr lang="en" sz="2180"/>
              <a:t>)</a:t>
            </a:r>
            <a:endParaRPr sz="2180"/>
          </a:p>
          <a:p>
            <a:pPr indent="0" lvl="0" marL="0" rtl="0" algn="ctr">
              <a:lnSpc>
                <a:spcPct val="115000"/>
              </a:lnSpc>
              <a:spcBef>
                <a:spcPts val="0"/>
              </a:spcBef>
              <a:spcAft>
                <a:spcPts val="0"/>
              </a:spcAft>
              <a:buSzPts val="935"/>
              <a:buNone/>
            </a:pPr>
            <a:r>
              <a:rPr lang="en" sz="2180"/>
              <a:t>Mehdi Saligane (</a:t>
            </a:r>
            <a:r>
              <a:rPr lang="en" sz="2180" u="sng">
                <a:solidFill>
                  <a:schemeClr val="hlink"/>
                </a:solidFill>
                <a:hlinkClick r:id="rId4"/>
              </a:rPr>
              <a:t>mehdi@umich.edu</a:t>
            </a:r>
            <a:r>
              <a:rPr lang="en" sz="2180"/>
              <a:t>)</a:t>
            </a:r>
            <a:endParaRPr sz="2180"/>
          </a:p>
          <a:p>
            <a:pPr indent="0" lvl="0" marL="0" rtl="0" algn="ctr">
              <a:lnSpc>
                <a:spcPct val="115000"/>
              </a:lnSpc>
              <a:spcBef>
                <a:spcPts val="0"/>
              </a:spcBef>
              <a:spcAft>
                <a:spcPts val="0"/>
              </a:spcAft>
              <a:buSzPts val="935"/>
              <a:buNone/>
            </a:pPr>
            <a:r>
              <a:t/>
            </a:r>
            <a:endParaRPr sz="21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GLayout: A Pythonic Framework for Analog Layout Design</a:t>
            </a:r>
            <a:endParaRPr sz="2420"/>
          </a:p>
        </p:txBody>
      </p:sp>
      <p:sp>
        <p:nvSpPr>
          <p:cNvPr id="201" name="Google Shape;201;p27"/>
          <p:cNvSpPr txBox="1"/>
          <p:nvPr/>
        </p:nvSpPr>
        <p:spPr>
          <a:xfrm>
            <a:off x="96625" y="1017725"/>
            <a:ext cx="3728100" cy="252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Google Sans"/>
                <a:ea typeface="Google Sans"/>
                <a:cs typeface="Google Sans"/>
                <a:sym typeface="Google Sans"/>
              </a:rPr>
              <a:t>GLayout is built using only open-source tools and PDKs</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900">
                <a:solidFill>
                  <a:schemeClr val="dk2"/>
                </a:solidFill>
                <a:latin typeface="Google Sans"/>
                <a:ea typeface="Google Sans"/>
                <a:cs typeface="Google Sans"/>
                <a:sym typeface="Google Sans"/>
              </a:rPr>
              <a:t>Can be deployed on your local machine or a cloud server with no restrictions.</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900">
                <a:solidFill>
                  <a:schemeClr val="dk2"/>
                </a:solidFill>
                <a:latin typeface="Google Sans"/>
                <a:ea typeface="Google Sans"/>
                <a:cs typeface="Google Sans"/>
                <a:sym typeface="Google Sans"/>
              </a:rPr>
              <a:t>Run 8000 tasks in parallel.</a:t>
            </a:r>
            <a:endParaRPr sz="1900">
              <a:solidFill>
                <a:schemeClr val="dk2"/>
              </a:solidFill>
              <a:latin typeface="Google Sans"/>
              <a:ea typeface="Google Sans"/>
              <a:cs typeface="Google Sans"/>
              <a:sym typeface="Google Sans"/>
            </a:endParaRPr>
          </a:p>
        </p:txBody>
      </p:sp>
      <p:pic>
        <p:nvPicPr>
          <p:cNvPr id="202" name="Google Shape;202;p27"/>
          <p:cNvPicPr preferRelativeResize="0"/>
          <p:nvPr/>
        </p:nvPicPr>
        <p:blipFill>
          <a:blip r:embed="rId3">
            <a:alphaModFix/>
          </a:blip>
          <a:stretch>
            <a:fillRect/>
          </a:stretch>
        </p:blipFill>
        <p:spPr>
          <a:xfrm>
            <a:off x="5920122" y="1554800"/>
            <a:ext cx="3032428" cy="3051754"/>
          </a:xfrm>
          <a:prstGeom prst="rect">
            <a:avLst/>
          </a:prstGeom>
          <a:noFill/>
          <a:ln>
            <a:noFill/>
          </a:ln>
        </p:spPr>
      </p:pic>
      <p:pic>
        <p:nvPicPr>
          <p:cNvPr id="203" name="Google Shape;203;p27"/>
          <p:cNvPicPr preferRelativeResize="0"/>
          <p:nvPr/>
        </p:nvPicPr>
        <p:blipFill>
          <a:blip r:embed="rId4">
            <a:alphaModFix/>
          </a:blip>
          <a:stretch>
            <a:fillRect/>
          </a:stretch>
        </p:blipFill>
        <p:spPr>
          <a:xfrm>
            <a:off x="3404125" y="2772599"/>
            <a:ext cx="2723426" cy="2226251"/>
          </a:xfrm>
          <a:prstGeom prst="rect">
            <a:avLst/>
          </a:prstGeom>
          <a:noFill/>
          <a:ln cap="flat" cmpd="sng" w="28575">
            <a:solidFill>
              <a:srgbClr val="FF0000"/>
            </a:solidFill>
            <a:prstDash val="solid"/>
            <a:round/>
            <a:headEnd len="sm" w="sm" type="none"/>
            <a:tailEnd len="sm" w="sm" type="none"/>
          </a:ln>
        </p:spPr>
      </p:pic>
      <p:sp>
        <p:nvSpPr>
          <p:cNvPr id="204" name="Google Shape;204;p27"/>
          <p:cNvSpPr/>
          <p:nvPr/>
        </p:nvSpPr>
        <p:spPr>
          <a:xfrm>
            <a:off x="7123550" y="2563067"/>
            <a:ext cx="207300" cy="14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5" name="Google Shape;205;p27"/>
          <p:cNvCxnSpPr/>
          <p:nvPr/>
        </p:nvCxnSpPr>
        <p:spPr>
          <a:xfrm flipH="1" rot="10800000">
            <a:off x="6142775" y="2705200"/>
            <a:ext cx="1187700" cy="2311500"/>
          </a:xfrm>
          <a:prstGeom prst="straightConnector1">
            <a:avLst/>
          </a:prstGeom>
          <a:noFill/>
          <a:ln cap="flat" cmpd="sng" w="28575">
            <a:solidFill>
              <a:srgbClr val="FF0000"/>
            </a:solidFill>
            <a:prstDash val="solid"/>
            <a:round/>
            <a:headEnd len="med" w="med" type="none"/>
            <a:tailEnd len="med" w="med" type="none"/>
          </a:ln>
        </p:spPr>
      </p:cxnSp>
      <p:cxnSp>
        <p:nvCxnSpPr>
          <p:cNvPr id="206" name="Google Shape;206;p27"/>
          <p:cNvCxnSpPr/>
          <p:nvPr/>
        </p:nvCxnSpPr>
        <p:spPr>
          <a:xfrm flipH="1" rot="10800000">
            <a:off x="6142775" y="2565925"/>
            <a:ext cx="980700" cy="193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GLayout Setup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Simple Design Walkthrough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Overview of the Open-Source Ecosystem</a:t>
            </a:r>
            <a:endParaRPr/>
          </a:p>
        </p:txBody>
      </p:sp>
      <p:pic>
        <p:nvPicPr>
          <p:cNvPr id="217" name="Google Shape;217;p29"/>
          <p:cNvPicPr preferRelativeResize="0"/>
          <p:nvPr/>
        </p:nvPicPr>
        <p:blipFill>
          <a:blip r:embed="rId3">
            <a:alphaModFix/>
          </a:blip>
          <a:stretch>
            <a:fillRect/>
          </a:stretch>
        </p:blipFill>
        <p:spPr>
          <a:xfrm>
            <a:off x="1630625" y="1351375"/>
            <a:ext cx="2286000" cy="981075"/>
          </a:xfrm>
          <a:prstGeom prst="rect">
            <a:avLst/>
          </a:prstGeom>
          <a:noFill/>
          <a:ln>
            <a:noFill/>
          </a:ln>
        </p:spPr>
      </p:pic>
      <p:pic>
        <p:nvPicPr>
          <p:cNvPr id="218" name="Google Shape;218;p29"/>
          <p:cNvPicPr preferRelativeResize="0"/>
          <p:nvPr/>
        </p:nvPicPr>
        <p:blipFill>
          <a:blip r:embed="rId4">
            <a:alphaModFix/>
          </a:blip>
          <a:stretch>
            <a:fillRect/>
          </a:stretch>
        </p:blipFill>
        <p:spPr>
          <a:xfrm>
            <a:off x="4824050" y="1228225"/>
            <a:ext cx="3545175" cy="3482850"/>
          </a:xfrm>
          <a:prstGeom prst="rect">
            <a:avLst/>
          </a:prstGeom>
          <a:noFill/>
          <a:ln>
            <a:noFill/>
          </a:ln>
        </p:spPr>
      </p:pic>
      <p:sp>
        <p:nvSpPr>
          <p:cNvPr id="219" name="Google Shape;219;p29"/>
          <p:cNvSpPr txBox="1"/>
          <p:nvPr/>
        </p:nvSpPr>
        <p:spPr>
          <a:xfrm>
            <a:off x="691800" y="2666100"/>
            <a:ext cx="3619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Google Sans"/>
                <a:ea typeface="Google Sans"/>
                <a:cs typeface="Google Sans"/>
                <a:sym typeface="Google Sans"/>
                <a:hlinkClick r:id="rId5"/>
              </a:rPr>
              <a:t>https://ngspice.sourceforge.io/</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ngSpice is a high performance SPICE circuit simulator</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Overview of the Open-Source Ecosystem</a:t>
            </a:r>
            <a:endParaRPr/>
          </a:p>
        </p:txBody>
      </p:sp>
      <p:pic>
        <p:nvPicPr>
          <p:cNvPr id="225" name="Google Shape;225;p30"/>
          <p:cNvPicPr preferRelativeResize="0"/>
          <p:nvPr/>
        </p:nvPicPr>
        <p:blipFill>
          <a:blip r:embed="rId3">
            <a:alphaModFix/>
          </a:blip>
          <a:stretch>
            <a:fillRect/>
          </a:stretch>
        </p:blipFill>
        <p:spPr>
          <a:xfrm>
            <a:off x="3441025" y="1290450"/>
            <a:ext cx="5330726" cy="3331700"/>
          </a:xfrm>
          <a:prstGeom prst="rect">
            <a:avLst/>
          </a:prstGeom>
          <a:noFill/>
          <a:ln>
            <a:noFill/>
          </a:ln>
        </p:spPr>
      </p:pic>
      <p:pic>
        <p:nvPicPr>
          <p:cNvPr id="226" name="Google Shape;226;p30"/>
          <p:cNvPicPr preferRelativeResize="0"/>
          <p:nvPr/>
        </p:nvPicPr>
        <p:blipFill>
          <a:blip r:embed="rId4">
            <a:alphaModFix/>
          </a:blip>
          <a:stretch>
            <a:fillRect/>
          </a:stretch>
        </p:blipFill>
        <p:spPr>
          <a:xfrm>
            <a:off x="643675" y="1220250"/>
            <a:ext cx="2076450" cy="981075"/>
          </a:xfrm>
          <a:prstGeom prst="rect">
            <a:avLst/>
          </a:prstGeom>
          <a:noFill/>
          <a:ln>
            <a:noFill/>
          </a:ln>
        </p:spPr>
      </p:pic>
      <p:sp>
        <p:nvSpPr>
          <p:cNvPr id="227" name="Google Shape;227;p30"/>
          <p:cNvSpPr txBox="1"/>
          <p:nvPr/>
        </p:nvSpPr>
        <p:spPr>
          <a:xfrm>
            <a:off x="413125" y="2571750"/>
            <a:ext cx="3027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Google Sans"/>
                <a:ea typeface="Google Sans"/>
                <a:cs typeface="Google Sans"/>
                <a:sym typeface="Google Sans"/>
                <a:hlinkClick r:id="rId5"/>
              </a:rPr>
              <a:t>https://www.klayout.de/</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KLayout is a full-featured Layout editor.</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With LVS &amp; DRC capabilities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Quick Overview of the Open-Source Ecosystem</a:t>
            </a:r>
            <a:endParaRPr/>
          </a:p>
        </p:txBody>
      </p:sp>
      <p:sp>
        <p:nvSpPr>
          <p:cNvPr id="233" name="Google Shape;233;p31"/>
          <p:cNvSpPr txBox="1"/>
          <p:nvPr/>
        </p:nvSpPr>
        <p:spPr>
          <a:xfrm>
            <a:off x="531400" y="3053025"/>
            <a:ext cx="3027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latin typeface="Google Sans"/>
                <a:ea typeface="Google Sans"/>
                <a:cs typeface="Google Sans"/>
                <a:sym typeface="Google Sans"/>
                <a:hlinkClick r:id="rId3"/>
              </a:rPr>
              <a:t>https://gdsfactory.github.io/</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GDSFactory is a Python-based GDSII layout manipulation tool</a:t>
            </a:r>
            <a:endParaRPr sz="1800">
              <a:solidFill>
                <a:schemeClr val="dk2"/>
              </a:solidFill>
              <a:latin typeface="Google Sans"/>
              <a:ea typeface="Google Sans"/>
              <a:cs typeface="Google Sans"/>
              <a:sym typeface="Google Sans"/>
            </a:endParaRPr>
          </a:p>
        </p:txBody>
      </p:sp>
      <p:pic>
        <p:nvPicPr>
          <p:cNvPr id="234" name="Google Shape;234;p31"/>
          <p:cNvPicPr preferRelativeResize="0"/>
          <p:nvPr/>
        </p:nvPicPr>
        <p:blipFill>
          <a:blip r:embed="rId4">
            <a:alphaModFix/>
          </a:blip>
          <a:stretch>
            <a:fillRect/>
          </a:stretch>
        </p:blipFill>
        <p:spPr>
          <a:xfrm>
            <a:off x="1115413" y="1017725"/>
            <a:ext cx="1859875" cy="1859875"/>
          </a:xfrm>
          <a:prstGeom prst="rect">
            <a:avLst/>
          </a:prstGeom>
          <a:noFill/>
          <a:ln>
            <a:noFill/>
          </a:ln>
        </p:spPr>
      </p:pic>
      <p:pic>
        <p:nvPicPr>
          <p:cNvPr id="235" name="Google Shape;235;p31"/>
          <p:cNvPicPr preferRelativeResize="0"/>
          <p:nvPr/>
        </p:nvPicPr>
        <p:blipFill>
          <a:blip r:embed="rId5">
            <a:alphaModFix/>
          </a:blip>
          <a:stretch>
            <a:fillRect/>
          </a:stretch>
        </p:blipFill>
        <p:spPr>
          <a:xfrm>
            <a:off x="3731750" y="1420775"/>
            <a:ext cx="5279903" cy="3016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 Setup</a:t>
            </a:r>
            <a:endParaRPr/>
          </a:p>
        </p:txBody>
      </p:sp>
      <p:sp>
        <p:nvSpPr>
          <p:cNvPr id="241" name="Google Shape;241;p32"/>
          <p:cNvSpPr txBox="1"/>
          <p:nvPr/>
        </p:nvSpPr>
        <p:spPr>
          <a:xfrm>
            <a:off x="452250" y="1142250"/>
            <a:ext cx="8239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GLayout is published as a PyPI package.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Users can download it automatically using Python’s package manager</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u="sng">
                <a:solidFill>
                  <a:schemeClr val="hlink"/>
                </a:solidFill>
                <a:latin typeface="Google Sans"/>
                <a:ea typeface="Google Sans"/>
                <a:cs typeface="Google Sans"/>
                <a:sym typeface="Google Sans"/>
                <a:hlinkClick r:id="rId3"/>
              </a:rPr>
              <a:t>https://pypi.org/project/glayout/</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pic>
        <p:nvPicPr>
          <p:cNvPr id="242" name="Google Shape;242;p32"/>
          <p:cNvPicPr preferRelativeResize="0"/>
          <p:nvPr/>
        </p:nvPicPr>
        <p:blipFill>
          <a:blip r:embed="rId4">
            <a:alphaModFix/>
          </a:blip>
          <a:stretch>
            <a:fillRect/>
          </a:stretch>
        </p:blipFill>
        <p:spPr>
          <a:xfrm>
            <a:off x="2061750" y="2521625"/>
            <a:ext cx="6690139" cy="2126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Demo 1: Overview of the Primitives</a:t>
            </a:r>
            <a:endParaRPr/>
          </a:p>
        </p:txBody>
      </p:sp>
      <p:sp>
        <p:nvSpPr>
          <p:cNvPr id="248" name="Google Shape;248;p33"/>
          <p:cNvSpPr txBox="1"/>
          <p:nvPr/>
        </p:nvSpPr>
        <p:spPr>
          <a:xfrm>
            <a:off x="406825" y="1121900"/>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Google Sans"/>
                <a:ea typeface="Google Sans"/>
                <a:cs typeface="Google Sans"/>
                <a:sym typeface="Google Sans"/>
              </a:rPr>
              <a:t>Glayout_1_overview.ipynb</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Execute the code on your local </a:t>
            </a:r>
            <a:r>
              <a:rPr lang="en" sz="1600">
                <a:solidFill>
                  <a:schemeClr val="dk2"/>
                </a:solidFill>
                <a:latin typeface="Google Sans"/>
                <a:ea typeface="Google Sans"/>
                <a:cs typeface="Google Sans"/>
                <a:sym typeface="Google Sans"/>
              </a:rPr>
              <a:t>machine</a:t>
            </a:r>
            <a:r>
              <a:rPr lang="en" sz="1600">
                <a:solidFill>
                  <a:schemeClr val="dk2"/>
                </a:solidFill>
                <a:latin typeface="Google Sans"/>
                <a:ea typeface="Google Sans"/>
                <a:cs typeface="Google Sans"/>
                <a:sym typeface="Google Sans"/>
              </a:rPr>
              <a:t> or</a:t>
            </a:r>
            <a:endParaRPr sz="1600">
              <a:solidFill>
                <a:schemeClr val="dk2"/>
              </a:solidFill>
              <a:latin typeface="Google Sans"/>
              <a:ea typeface="Google Sans"/>
              <a:cs typeface="Google Sans"/>
              <a:sym typeface="Google Sans"/>
            </a:endParaRPr>
          </a:p>
        </p:txBody>
      </p:sp>
      <p:pic>
        <p:nvPicPr>
          <p:cNvPr id="249" name="Google Shape;249;p33"/>
          <p:cNvPicPr preferRelativeResize="0"/>
          <p:nvPr/>
        </p:nvPicPr>
        <p:blipFill>
          <a:blip r:embed="rId3">
            <a:alphaModFix/>
          </a:blip>
          <a:stretch>
            <a:fillRect/>
          </a:stretch>
        </p:blipFill>
        <p:spPr>
          <a:xfrm>
            <a:off x="4533925" y="1474500"/>
            <a:ext cx="1395400" cy="238525"/>
          </a:xfrm>
          <a:prstGeom prst="rect">
            <a:avLst/>
          </a:prstGeom>
          <a:noFill/>
          <a:ln>
            <a:noFill/>
          </a:ln>
        </p:spPr>
      </p:pic>
      <p:pic>
        <p:nvPicPr>
          <p:cNvPr id="250" name="Google Shape;250;p33"/>
          <p:cNvPicPr preferRelativeResize="0"/>
          <p:nvPr/>
        </p:nvPicPr>
        <p:blipFill>
          <a:blip r:embed="rId4">
            <a:alphaModFix/>
          </a:blip>
          <a:stretch>
            <a:fillRect/>
          </a:stretch>
        </p:blipFill>
        <p:spPr>
          <a:xfrm>
            <a:off x="2640800" y="1799000"/>
            <a:ext cx="5068499" cy="31246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Live Demo 2: Build a Diff-Pair using MOSFET Primitives</a:t>
            </a:r>
            <a:endParaRPr/>
          </a:p>
          <a:p>
            <a:pPr indent="0" lvl="0" marL="0" rtl="0" algn="l">
              <a:spcBef>
                <a:spcPts val="0"/>
              </a:spcBef>
              <a:spcAft>
                <a:spcPts val="0"/>
              </a:spcAft>
              <a:buNone/>
            </a:pPr>
            <a:r>
              <a:t/>
            </a:r>
            <a:endParaRPr/>
          </a:p>
        </p:txBody>
      </p:sp>
      <p:sp>
        <p:nvSpPr>
          <p:cNvPr id="256" name="Google Shape;256;p34"/>
          <p:cNvSpPr txBox="1"/>
          <p:nvPr/>
        </p:nvSpPr>
        <p:spPr>
          <a:xfrm>
            <a:off x="1964850" y="2062475"/>
            <a:ext cx="5214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TODO: Open the notebook and walk through the simplified version of the diff pair </a:t>
            </a:r>
            <a:r>
              <a:rPr lang="en" sz="1800">
                <a:solidFill>
                  <a:schemeClr val="dk2"/>
                </a:solidFill>
                <a:latin typeface="Google Sans"/>
                <a:ea typeface="Google Sans"/>
                <a:cs typeface="Google Sans"/>
                <a:sym typeface="Google Sans"/>
              </a:rPr>
              <a:t>generator</a:t>
            </a:r>
            <a:r>
              <a:rPr lang="en" sz="1800">
                <a:solidFill>
                  <a:schemeClr val="dk2"/>
                </a:solidFill>
                <a:latin typeface="Google Sans"/>
                <a:ea typeface="Google Sans"/>
                <a:cs typeface="Google Sans"/>
                <a:sym typeface="Google Sans"/>
              </a:rPr>
              <a:t>.</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Highlight the hierarchical aspect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 (~6 minutes)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Running DRC, LVS, </a:t>
            </a:r>
            <a:endParaRPr/>
          </a:p>
          <a:p>
            <a:pPr indent="0" lvl="0" marL="0" rtl="0" algn="ctr">
              <a:spcBef>
                <a:spcPts val="0"/>
              </a:spcBef>
              <a:spcAft>
                <a:spcPts val="0"/>
              </a:spcAft>
              <a:buNone/>
            </a:pPr>
            <a:r>
              <a:rPr lang="en"/>
              <a:t>and Post-Layout Simulations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DRC and LVS</a:t>
            </a:r>
            <a:endParaRPr/>
          </a:p>
        </p:txBody>
      </p:sp>
      <p:sp>
        <p:nvSpPr>
          <p:cNvPr id="267" name="Google Shape;267;p36"/>
          <p:cNvSpPr txBox="1"/>
          <p:nvPr/>
        </p:nvSpPr>
        <p:spPr>
          <a:xfrm>
            <a:off x="1907025" y="1854125"/>
            <a:ext cx="5214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TODO: Open the notebook run DRC and LVS on a simple block (diff pair?). Shouldn’t take too long to run. Explain how the DRC and LVS are implemented</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 (~10 minutes)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Speaker Information</a:t>
            </a:r>
            <a:endParaRPr/>
          </a:p>
        </p:txBody>
      </p:sp>
      <p:sp>
        <p:nvSpPr>
          <p:cNvPr id="101" name="Google Shape;101;p19"/>
          <p:cNvSpPr txBox="1"/>
          <p:nvPr>
            <p:ph idx="1" type="body"/>
          </p:nvPr>
        </p:nvSpPr>
        <p:spPr>
          <a:xfrm>
            <a:off x="2619375" y="1213325"/>
            <a:ext cx="6019200" cy="200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Anhang Li</a:t>
            </a:r>
            <a:endParaRPr sz="1600"/>
          </a:p>
          <a:p>
            <a:pPr indent="0" lvl="0" marL="0" rtl="0" algn="l">
              <a:spcBef>
                <a:spcPts val="1200"/>
              </a:spcBef>
              <a:spcAft>
                <a:spcPts val="0"/>
              </a:spcAft>
              <a:buNone/>
            </a:pPr>
            <a:r>
              <a:rPr lang="en" sz="1600"/>
              <a:t>M.S. degree in EE at Columbia University, NY in 2022.</a:t>
            </a:r>
            <a:endParaRPr sz="1600"/>
          </a:p>
          <a:p>
            <a:pPr indent="0" lvl="0" marL="0" rtl="0" algn="l">
              <a:spcBef>
                <a:spcPts val="1200"/>
              </a:spcBef>
              <a:spcAft>
                <a:spcPts val="0"/>
              </a:spcAft>
              <a:buNone/>
            </a:pPr>
            <a:r>
              <a:rPr lang="en" sz="1600"/>
              <a:t>Currently pursuing Ph.D. in ECE at the University of Michigan. </a:t>
            </a:r>
            <a:endParaRPr sz="1600"/>
          </a:p>
          <a:p>
            <a:pPr indent="0" lvl="0" marL="0" rtl="0" algn="l">
              <a:spcBef>
                <a:spcPts val="1200"/>
              </a:spcBef>
              <a:spcAft>
                <a:spcPts val="1200"/>
              </a:spcAft>
              <a:buNone/>
            </a:pPr>
            <a:r>
              <a:rPr lang="en" sz="1600"/>
              <a:t>Instructor: Mehdi Saligane.</a:t>
            </a:r>
            <a:endParaRPr sz="1600"/>
          </a:p>
        </p:txBody>
      </p:sp>
      <p:pic>
        <p:nvPicPr>
          <p:cNvPr id="102" name="Google Shape;102;p19"/>
          <p:cNvPicPr preferRelativeResize="0"/>
          <p:nvPr/>
        </p:nvPicPr>
        <p:blipFill>
          <a:blip r:embed="rId3">
            <a:alphaModFix/>
          </a:blip>
          <a:stretch>
            <a:fillRect/>
          </a:stretch>
        </p:blipFill>
        <p:spPr>
          <a:xfrm>
            <a:off x="807200" y="1165700"/>
            <a:ext cx="1430225" cy="1870300"/>
          </a:xfrm>
          <a:prstGeom prst="rect">
            <a:avLst/>
          </a:prstGeom>
          <a:noFill/>
          <a:ln>
            <a:noFill/>
          </a:ln>
        </p:spPr>
      </p:pic>
      <p:sp>
        <p:nvSpPr>
          <p:cNvPr id="103" name="Google Shape;103;p19"/>
          <p:cNvSpPr txBox="1"/>
          <p:nvPr/>
        </p:nvSpPr>
        <p:spPr>
          <a:xfrm>
            <a:off x="1376425" y="3353375"/>
            <a:ext cx="6962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The presented software is a part of the OpenFASoC Project.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Main contributors: Ali Hammoud, Wen Tian, Ayushman Tripathi,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Karthik Lakshmanan, Harsh Khandeparkar, and Ryan Wans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Running Post PEX Simulation</a:t>
            </a:r>
            <a:endParaRPr/>
          </a:p>
        </p:txBody>
      </p:sp>
      <p:sp>
        <p:nvSpPr>
          <p:cNvPr id="273" name="Google Shape;273;p37"/>
          <p:cNvSpPr txBox="1"/>
          <p:nvPr/>
        </p:nvSpPr>
        <p:spPr>
          <a:xfrm>
            <a:off x="1907025" y="1854125"/>
            <a:ext cx="5214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TODO: Open the notebook run PEX on a simple block (diff pair?). Because the simulation is probably very slow, we can show some existing results (from the opamp)</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 (~10 minutes)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Real-World Application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OPAmps for Cryogenic Applications</a:t>
            </a:r>
            <a:endParaRPr/>
          </a:p>
        </p:txBody>
      </p:sp>
      <p:pic>
        <p:nvPicPr>
          <p:cNvPr id="284" name="Google Shape;284;p39"/>
          <p:cNvPicPr preferRelativeResize="0"/>
          <p:nvPr/>
        </p:nvPicPr>
        <p:blipFill>
          <a:blip r:embed="rId3">
            <a:alphaModFix/>
          </a:blip>
          <a:stretch>
            <a:fillRect/>
          </a:stretch>
        </p:blipFill>
        <p:spPr>
          <a:xfrm>
            <a:off x="4720850" y="1017725"/>
            <a:ext cx="4218624" cy="1814825"/>
          </a:xfrm>
          <a:prstGeom prst="rect">
            <a:avLst/>
          </a:prstGeom>
          <a:noFill/>
          <a:ln>
            <a:noFill/>
          </a:ln>
        </p:spPr>
      </p:pic>
      <p:pic>
        <p:nvPicPr>
          <p:cNvPr id="285" name="Google Shape;285;p39"/>
          <p:cNvPicPr preferRelativeResize="0"/>
          <p:nvPr/>
        </p:nvPicPr>
        <p:blipFill>
          <a:blip r:embed="rId4">
            <a:alphaModFix/>
          </a:blip>
          <a:stretch>
            <a:fillRect/>
          </a:stretch>
        </p:blipFill>
        <p:spPr>
          <a:xfrm>
            <a:off x="311700" y="1078588"/>
            <a:ext cx="3539074" cy="2986318"/>
          </a:xfrm>
          <a:prstGeom prst="rect">
            <a:avLst/>
          </a:prstGeom>
          <a:noFill/>
          <a:ln>
            <a:noFill/>
          </a:ln>
        </p:spPr>
      </p:pic>
      <p:sp>
        <p:nvSpPr>
          <p:cNvPr id="286" name="Google Shape;286;p39"/>
          <p:cNvSpPr txBox="1"/>
          <p:nvPr/>
        </p:nvSpPr>
        <p:spPr>
          <a:xfrm>
            <a:off x="478648" y="412577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Silicon Measurement</a:t>
            </a:r>
            <a:endParaRPr sz="1800">
              <a:solidFill>
                <a:schemeClr val="dk2"/>
              </a:solidFill>
              <a:latin typeface="Google Sans"/>
              <a:ea typeface="Google Sans"/>
              <a:cs typeface="Google Sans"/>
              <a:sym typeface="Google Sans"/>
            </a:endParaRPr>
          </a:p>
        </p:txBody>
      </p:sp>
      <p:pic>
        <p:nvPicPr>
          <p:cNvPr id="287" name="Google Shape;287;p39"/>
          <p:cNvPicPr preferRelativeResize="0"/>
          <p:nvPr/>
        </p:nvPicPr>
        <p:blipFill rotWithShape="1">
          <a:blip r:embed="rId5">
            <a:alphaModFix/>
          </a:blip>
          <a:srcRect b="0" l="0" r="49039" t="0"/>
          <a:stretch/>
        </p:blipFill>
        <p:spPr>
          <a:xfrm>
            <a:off x="4508988" y="3129225"/>
            <a:ext cx="2305050" cy="1552575"/>
          </a:xfrm>
          <a:prstGeom prst="rect">
            <a:avLst/>
          </a:prstGeom>
          <a:noFill/>
          <a:ln>
            <a:noFill/>
          </a:ln>
        </p:spPr>
      </p:pic>
      <p:sp>
        <p:nvSpPr>
          <p:cNvPr id="288" name="Google Shape;288;p39"/>
          <p:cNvSpPr/>
          <p:nvPr/>
        </p:nvSpPr>
        <p:spPr>
          <a:xfrm rot="-367162">
            <a:off x="3452826" y="4369594"/>
            <a:ext cx="928673" cy="257624"/>
          </a:xfrm>
          <a:custGeom>
            <a:rect b="b" l="l" r="r" t="t"/>
            <a:pathLst>
              <a:path extrusionOk="0" h="10305" w="37147">
                <a:moveTo>
                  <a:pt x="0" y="0"/>
                </a:moveTo>
                <a:cubicBezTo>
                  <a:pt x="2778" y="1627"/>
                  <a:pt x="10477" y="8255"/>
                  <a:pt x="16668" y="9763"/>
                </a:cubicBezTo>
                <a:cubicBezTo>
                  <a:pt x="22859" y="11271"/>
                  <a:pt x="33734" y="9168"/>
                  <a:pt x="37147" y="9049"/>
                </a:cubicBezTo>
              </a:path>
            </a:pathLst>
          </a:custGeom>
          <a:noFill/>
          <a:ln cap="flat" cmpd="sng" w="19050">
            <a:solidFill>
              <a:schemeClr val="dk2"/>
            </a:solidFill>
            <a:prstDash val="solid"/>
            <a:round/>
            <a:headEnd len="med" w="med" type="none"/>
            <a:tailEnd len="med" w="med" type="triangle"/>
          </a:ln>
        </p:spPr>
      </p:sp>
      <p:sp>
        <p:nvSpPr>
          <p:cNvPr id="289" name="Google Shape;289;p39"/>
          <p:cNvSpPr/>
          <p:nvPr/>
        </p:nvSpPr>
        <p:spPr>
          <a:xfrm rot="-5180531">
            <a:off x="6571616" y="3235275"/>
            <a:ext cx="928710" cy="257635"/>
          </a:xfrm>
          <a:custGeom>
            <a:rect b="b" l="l" r="r" t="t"/>
            <a:pathLst>
              <a:path extrusionOk="0" h="10305" w="37147">
                <a:moveTo>
                  <a:pt x="0" y="0"/>
                </a:moveTo>
                <a:cubicBezTo>
                  <a:pt x="2778" y="1627"/>
                  <a:pt x="10477" y="8255"/>
                  <a:pt x="16668" y="9763"/>
                </a:cubicBezTo>
                <a:cubicBezTo>
                  <a:pt x="22859" y="11271"/>
                  <a:pt x="33734" y="9168"/>
                  <a:pt x="37147" y="9049"/>
                </a:cubicBezTo>
              </a:path>
            </a:pathLst>
          </a:custGeom>
          <a:noFill/>
          <a:ln cap="flat" cmpd="sng" w="19050">
            <a:solidFill>
              <a:schemeClr val="dk2"/>
            </a:solidFill>
            <a:prstDash val="solid"/>
            <a:round/>
            <a:headEnd len="med" w="med" type="none"/>
            <a:tailEnd len="med" w="med" type="triangle"/>
          </a:ln>
        </p:spPr>
      </p:sp>
      <p:sp>
        <p:nvSpPr>
          <p:cNvPr id="290" name="Google Shape;290;p39"/>
          <p:cNvSpPr txBox="1"/>
          <p:nvPr/>
        </p:nvSpPr>
        <p:spPr>
          <a:xfrm>
            <a:off x="5768573" y="462722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BSIM</a:t>
            </a:r>
            <a:r>
              <a:rPr lang="en" sz="1800">
                <a:solidFill>
                  <a:schemeClr val="dk2"/>
                </a:solidFill>
                <a:latin typeface="Google Sans"/>
                <a:ea typeface="Google Sans"/>
                <a:cs typeface="Google Sans"/>
                <a:sym typeface="Google Sans"/>
              </a:rPr>
              <a:t> Model @ 4K</a:t>
            </a:r>
            <a:endParaRPr sz="1800">
              <a:solidFill>
                <a:schemeClr val="dk2"/>
              </a:solidFill>
              <a:latin typeface="Google Sans"/>
              <a:ea typeface="Google Sans"/>
              <a:cs typeface="Google Sans"/>
              <a:sym typeface="Google Sans"/>
            </a:endParaRPr>
          </a:p>
        </p:txBody>
      </p:sp>
      <p:sp>
        <p:nvSpPr>
          <p:cNvPr id="291" name="Google Shape;291;p39"/>
          <p:cNvSpPr txBox="1"/>
          <p:nvPr/>
        </p:nvSpPr>
        <p:spPr>
          <a:xfrm>
            <a:off x="7257898" y="289247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Circuit Design</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 An OPAmp Generator for Cryogenic</a:t>
            </a:r>
            <a:endParaRPr/>
          </a:p>
        </p:txBody>
      </p:sp>
      <p:pic>
        <p:nvPicPr>
          <p:cNvPr id="297" name="Google Shape;297;p40"/>
          <p:cNvPicPr preferRelativeResize="0"/>
          <p:nvPr/>
        </p:nvPicPr>
        <p:blipFill>
          <a:blip r:embed="rId3">
            <a:alphaModFix/>
          </a:blip>
          <a:stretch>
            <a:fillRect/>
          </a:stretch>
        </p:blipFill>
        <p:spPr>
          <a:xfrm>
            <a:off x="190500" y="1422788"/>
            <a:ext cx="4381500" cy="2428875"/>
          </a:xfrm>
          <a:prstGeom prst="rect">
            <a:avLst/>
          </a:prstGeom>
          <a:noFill/>
          <a:ln>
            <a:noFill/>
          </a:ln>
        </p:spPr>
      </p:pic>
      <p:pic>
        <p:nvPicPr>
          <p:cNvPr id="298" name="Google Shape;298;p40"/>
          <p:cNvPicPr preferRelativeResize="0"/>
          <p:nvPr/>
        </p:nvPicPr>
        <p:blipFill>
          <a:blip r:embed="rId4">
            <a:alphaModFix/>
          </a:blip>
          <a:stretch>
            <a:fillRect/>
          </a:stretch>
        </p:blipFill>
        <p:spPr>
          <a:xfrm>
            <a:off x="4626825" y="1185351"/>
            <a:ext cx="4387741" cy="2666325"/>
          </a:xfrm>
          <a:prstGeom prst="rect">
            <a:avLst/>
          </a:prstGeom>
          <a:noFill/>
          <a:ln>
            <a:noFill/>
          </a:ln>
        </p:spPr>
      </p:pic>
      <p:sp>
        <p:nvSpPr>
          <p:cNvPr id="299" name="Google Shape;299;p40"/>
          <p:cNvSpPr txBox="1"/>
          <p:nvPr/>
        </p:nvSpPr>
        <p:spPr>
          <a:xfrm>
            <a:off x="714375" y="4161225"/>
            <a:ext cx="792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Construct a rich database containing 8000 different designs in 5 hours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Curriculum</a:t>
            </a:r>
            <a:endParaRPr/>
          </a:p>
        </p:txBody>
      </p:sp>
      <p:sp>
        <p:nvSpPr>
          <p:cNvPr id="109" name="Google Shape;109;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Introduction</a:t>
            </a:r>
            <a:endParaRPr sz="2200"/>
          </a:p>
          <a:p>
            <a:pPr indent="-368300" lvl="0" marL="457200" rtl="0" algn="l">
              <a:spcBef>
                <a:spcPts val="0"/>
              </a:spcBef>
              <a:spcAft>
                <a:spcPts val="0"/>
              </a:spcAft>
              <a:buSzPts val="2200"/>
              <a:buAutoNum type="arabicPeriod"/>
            </a:pPr>
            <a:r>
              <a:rPr lang="en" sz="2200"/>
              <a:t>GLayout Setup &amp; Simple Design Walkthrough</a:t>
            </a:r>
            <a:endParaRPr sz="2200"/>
          </a:p>
          <a:p>
            <a:pPr indent="-368300" lvl="0" marL="457200" rtl="0" algn="l">
              <a:spcBef>
                <a:spcPts val="0"/>
              </a:spcBef>
              <a:spcAft>
                <a:spcPts val="0"/>
              </a:spcAft>
              <a:buSzPts val="2200"/>
              <a:buAutoNum type="arabicPeriod"/>
            </a:pPr>
            <a:r>
              <a:rPr lang="en" sz="2200"/>
              <a:t>Running DRC, LVS, and Post-Layout Simulations</a:t>
            </a:r>
            <a:endParaRPr sz="2200"/>
          </a:p>
          <a:p>
            <a:pPr indent="-368300" lvl="0" marL="457200" rtl="0" algn="l">
              <a:spcBef>
                <a:spcPts val="0"/>
              </a:spcBef>
              <a:spcAft>
                <a:spcPts val="0"/>
              </a:spcAft>
              <a:buSzPts val="2200"/>
              <a:buAutoNum type="arabicPeriod"/>
            </a:pPr>
            <a:r>
              <a:rPr lang="en" sz="2200"/>
              <a:t>Real-World Application Example</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Template Generator Approach</a:t>
            </a:r>
            <a:endParaRPr/>
          </a:p>
        </p:txBody>
      </p:sp>
      <p:sp>
        <p:nvSpPr>
          <p:cNvPr id="120" name="Google Shape;120;p22"/>
          <p:cNvSpPr txBox="1"/>
          <p:nvPr>
            <p:ph idx="1" type="body"/>
          </p:nvPr>
        </p:nvSpPr>
        <p:spPr>
          <a:xfrm>
            <a:off x="311700" y="1152475"/>
            <a:ext cx="4260300" cy="2752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Project OpenFASoC</a:t>
            </a:r>
            <a:endParaRPr/>
          </a:p>
          <a:p>
            <a:pPr indent="-342900" lvl="0" marL="457200" rtl="0" algn="l">
              <a:spcBef>
                <a:spcPts val="0"/>
              </a:spcBef>
              <a:spcAft>
                <a:spcPts val="0"/>
              </a:spcAft>
              <a:buSzPts val="1800"/>
              <a:buChar char="●"/>
            </a:pPr>
            <a:r>
              <a:rPr lang="en"/>
              <a:t>analog “Aux-cells” + APR</a:t>
            </a:r>
            <a:endParaRPr/>
          </a:p>
          <a:p>
            <a:pPr indent="-317500" lvl="1" marL="914400" rtl="0" algn="l">
              <a:spcBef>
                <a:spcPts val="0"/>
              </a:spcBef>
              <a:spcAft>
                <a:spcPts val="0"/>
              </a:spcAft>
              <a:buSzPts val="1400"/>
              <a:buChar char="○"/>
            </a:pPr>
            <a:r>
              <a:rPr lang="en"/>
              <a:t>“Aux-cells” can be modified or swapped, just provide GDS</a:t>
            </a:r>
            <a:endParaRPr/>
          </a:p>
          <a:p>
            <a:pPr indent="-317500" lvl="1" marL="914400" rtl="0" algn="l">
              <a:spcBef>
                <a:spcPts val="0"/>
              </a:spcBef>
              <a:spcAft>
                <a:spcPts val="0"/>
              </a:spcAft>
              <a:buSzPts val="1400"/>
              <a:buChar char="○"/>
            </a:pPr>
            <a:r>
              <a:rPr lang="en"/>
              <a:t>PDK generic</a:t>
            </a:r>
            <a:endParaRPr/>
          </a:p>
          <a:p>
            <a:pPr indent="-342900" lvl="0" marL="457200" rtl="0" algn="l">
              <a:spcBef>
                <a:spcPts val="0"/>
              </a:spcBef>
              <a:spcAft>
                <a:spcPts val="0"/>
              </a:spcAft>
              <a:buSzPts val="1800"/>
              <a:buChar char="●"/>
            </a:pPr>
            <a:r>
              <a:rPr lang="en"/>
              <a:t>Optimize design area, power, other metrics based on specification</a:t>
            </a:r>
            <a:endParaRPr/>
          </a:p>
          <a:p>
            <a:pPr indent="-317500" lvl="1" marL="914400" rtl="0" algn="l">
              <a:spcBef>
                <a:spcPts val="0"/>
              </a:spcBef>
              <a:spcAft>
                <a:spcPts val="0"/>
              </a:spcAft>
              <a:buSzPts val="1400"/>
              <a:buChar char="○"/>
            </a:pPr>
            <a:r>
              <a:rPr lang="en"/>
              <a:t>Spec to model lookups</a:t>
            </a:r>
            <a:endParaRPr/>
          </a:p>
        </p:txBody>
      </p:sp>
      <p:pic>
        <p:nvPicPr>
          <p:cNvPr id="121" name="Google Shape;121;p22"/>
          <p:cNvPicPr preferRelativeResize="0"/>
          <p:nvPr/>
        </p:nvPicPr>
        <p:blipFill rotWithShape="1">
          <a:blip r:embed="rId3">
            <a:alphaModFix/>
          </a:blip>
          <a:srcRect b="0" l="25953" r="0" t="3091"/>
          <a:stretch/>
        </p:blipFill>
        <p:spPr>
          <a:xfrm>
            <a:off x="5046000" y="826785"/>
            <a:ext cx="3805648" cy="3489930"/>
          </a:xfrm>
          <a:prstGeom prst="rect">
            <a:avLst/>
          </a:prstGeom>
          <a:noFill/>
          <a:ln>
            <a:noFill/>
          </a:ln>
        </p:spPr>
      </p:pic>
      <p:pic>
        <p:nvPicPr>
          <p:cNvPr id="122" name="Google Shape;122;p22"/>
          <p:cNvPicPr preferRelativeResize="0"/>
          <p:nvPr/>
        </p:nvPicPr>
        <p:blipFill rotWithShape="1">
          <a:blip r:embed="rId3">
            <a:alphaModFix/>
          </a:blip>
          <a:srcRect b="31308" l="2771" r="74040" t="51228"/>
          <a:stretch/>
        </p:blipFill>
        <p:spPr>
          <a:xfrm>
            <a:off x="5046000" y="4282975"/>
            <a:ext cx="1223376" cy="6455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3"/>
          <p:cNvPicPr preferRelativeResize="0"/>
          <p:nvPr/>
        </p:nvPicPr>
        <p:blipFill>
          <a:blip r:embed="rId3">
            <a:alphaModFix/>
          </a:blip>
          <a:stretch>
            <a:fillRect/>
          </a:stretch>
        </p:blipFill>
        <p:spPr>
          <a:xfrm rot="5400000">
            <a:off x="4580138" y="2070667"/>
            <a:ext cx="2194629" cy="3400801"/>
          </a:xfrm>
          <a:prstGeom prst="rect">
            <a:avLst/>
          </a:prstGeom>
          <a:noFill/>
          <a:ln>
            <a:noFill/>
          </a:ln>
        </p:spPr>
      </p:pic>
      <p:sp>
        <p:nvSpPr>
          <p:cNvPr id="129" name="Google Shape;129;p23"/>
          <p:cNvSpPr txBox="1"/>
          <p:nvPr/>
        </p:nvSpPr>
        <p:spPr>
          <a:xfrm>
            <a:off x="5046200" y="2289513"/>
            <a:ext cx="41955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300">
                <a:solidFill>
                  <a:schemeClr val="dk1"/>
                </a:solidFill>
              </a:rPr>
              <a:t>µP with Embedded Temperature Sensors</a:t>
            </a:r>
            <a:endParaRPr sz="1000">
              <a:solidFill>
                <a:schemeClr val="dk1"/>
              </a:solidFill>
            </a:endParaRPr>
          </a:p>
        </p:txBody>
      </p:sp>
      <p:sp>
        <p:nvSpPr>
          <p:cNvPr id="130" name="Google Shape;130;p23"/>
          <p:cNvSpPr/>
          <p:nvPr/>
        </p:nvSpPr>
        <p:spPr>
          <a:xfrm rot="5400000">
            <a:off x="5702056" y="3239653"/>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png;base64,iVBORw0KGgoAAAANSUhEUgAAACsAAAAVCAYAAADfLRcdAAAD50lEQVRIS8VW3W4bRRg9M7O73l3Hie2oDY5iR4hWonfQOFJ5AV6Fi/IIPATwADwB4oaUGyR6wUW5ASE1pLVwaJTQxI29dnZt7F3vz6AZd8P+2GlJkPluVpqZ/ebMmfOdb8iTx3t85AOUMlCfo6RwjDQDPHBR0jV4EQHUCXRCMI04GAxMvAiaylAqrSH0XSwryDdff8UpK6H2zm0JmADoWRZ++PY7vLtZw7HnoVg0sf90H3fu3oHCFBwe/oG9R3tyPY+iDFYOyCzZuNl4pVIGsW2b//zLOcIQcOyp3GE87uKTzz7Ge1vvY9wd4+TiGNNgNhcHAQGHAJCOReOUUEQ8fTBVBRTGoBshChEBjSAziqMSxhBFISifjd279wGI67q8UCikdjw5PkZjexsbjQ30TnsIgzAPihBwPgfsgnHGGBQlhNiKvCZ+OBTyUxAEQS6/oqTHd3Z33gx2aA0xGU+uDVbXgUoFsG2G6TREFpeqqvB9P5c/O77TfAuw1pmFwM+fnFzBrLi4Wg2wLMDzZjgEs6HQWiayDMbT12J28GoARqeYZMidB1awWCoRWBZHtu6WAtbpOaBEgOWIAYpvHEK3jBGUyxy2TWShioj1HP8Tg03mEGvi687mjpkVa8Tc/Z37b9askIGqBAuZNU1gOsWlFhfJYynMChkozJ8LtlLhGAwEi3lXzY5QShHlPBl4a82KAjs5esFL5TLGoxFUTcN4PEa310OzuXtpXZoa5sCur8+0mfPZK6zrxgX252GbU8NE5PtYq1bROTuD1bfw4MFHEqwGDX3rpQQbX7Go9E5npttYU/E3qdfkQRhTEIZBSvfzNBv/o6oagsC/zC81++LgNz5wPawWi6jeuoXJZCJNejvRFJLMFouQwDn/903hxsyetNt85PsoFU2sVapYWVlBsoMpkQL7oiMBUgoYhmjHaTdIFtWiAou1ucgNsnJKNoWZG3wIcvTsGX/lONiq1bBZr8t/su02ZlZ0IlFQIq5qCvPa8H/iBoetFr+9uYm/hhE2aqs5sHbXBiWeZJYxXProIrCLfEG80MTD5NodTLhB+/lzrpkmCoxhtVqFruspZvudvrQuwerp6T9bLZvZ5m4T5PeDA76xtYV+tyupE4WVlIFglsCVxp9s7csGK19dQga1eh3983OEhKDRaKQ1+7KHej3E0VH6ApcOVsjg8fePRPOVfia6DOcRLmwH+6021ter+PyLL/Hpw4c5rRUKGjwv/SAXixRVmftK0/UCXPf1EyyRzTAMaZfZME1TNqg4Wq0WyP6vP/1IReUIg48iENEWwxAXjiNf7Gurs6L7P8J2HDCqgDEKqjD8DRbDwdORU6UgAAAAAElFTkSuQmCC" id="131" name="Google Shape;131;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DxElEQVRIS9VXy27bRhQ9w5dl0XpQsWPJzy5coLtCkYPkD7pv+xH9iX5HuuoXFF053RRouyiQLNqgC0Oui1gx7Dh+kJIsWpT4nuIOxUCSJdgOrCK9wEDUcGbuuXfOfZC9+GWHd0MGSZIgBRw5haOrzYOHLnIZDV7MAKWPjMQQxBwM83C9GHOqjIVcAWHggmH2wgGwH3/4nktyDpXyQwGYFFvNFn7d+QmflCs49jxk9Sx2d3ex9ekWFFlBo9HAzvPnYj2P49kjBWAUDTC70+F/vDpHFAKdji8U93omvvn2C2ytf4agFeDwzSE8z7sGijEGGpxzMdJnMiKO4/f/043CuLG1sqwgisL3a9MzxpVVH1XBXNflc3NzI++Oj46wsbmJ5Y1lmCcW4iia6j1ZlhGNvU/Bjm+aNK8oCsIwvPF2ao9rN4NtnbUQ+MG9gJ1k2L2Ctd5ZiML/iWfvE6wsS8jlYlxeJhfFGECcvTcaxG6MptW8Ew0IVBQlWcIwKGCT7YqSDNsGOAdUlX4VSFIIP4ntqVLbvgVnzRMT8UDxpJOIh3EcCeX5PFAsAq4LNAf2UeymYDUtMUKWgUwmAU7vCbzjJKfTPO0nkSQgzYy3CrD2eRt+MGo2XR8NUlYuS3CcGBTQpJDmAYYgoDQ+KpMCrLIiw3MjUEIhYPRLYOmZjCdDSIRn3x0f8YV8Ab2eA1XT0O/3YZoXqFZrInURZ3kcic1ktaYl3jBNYH4e0HUGyxoF9qGpi2gRDBIP6dL1BDxxXHj2beOAq/oCAs9DwTBwfnaGZquJJ0+eCrCtMwslI0K/n1hJV0jXkx56lzw7aa2qqgjSwybwbHERgs+fV2tgjXqdX7ouCgs6jMUl4VmKzs1BUei2uug5juDkNM7+F0Vh+/E22NuD1/zKD5DTsyiWHkDXdQxXMOvEulahhkHP2rOpLkGDw706P7evsFYpY2V9Q7wbButdebA7A5ZPcK0kJdlgWD6UszemroO/9/nD1RU4dojlleI1sLP2rKKoCMPp5XzEs6/39rim69AkCcbSEjRNG6XBx1Ru/6nX+fLqKlqmCaYoIrCGaeC0HXSvulNv6C6cnUSZW3uW8uzB/j6vrK+jeXEh8tLa2trH6VkC+/tvP1M7LEoqeYkzjna7g5d/vkKpVMKz757hqy+/BtV7JkkIg9HeM5PJwE3r48D/1B/7vi8a7WHRNBX+WLuZz+dh2zay2SycngMGBkWREY51eqenp2C7f708ouglobOpU6cuv91uiznDKEyhwOy/vDq2LT6jCB85618HtZCtMw9clwAAAABJRU5ErkJggg==" id="132" name="Google Shape;132;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wAAAAVCAYAAAA98QxkAAAEOUlEQVRIS8VXy24jRRQ9VdV2+9FtO7bHcQYmksMoEVkhpNjJb/ADrJlvGSRYIsECsUVsWCIWLIAVyoiZTDLCDoHYY1BsJ6T97FfB7Z72o+PElkFDSY5V3eVbp06de88N++Hbr+W16UCJxMCGJjQ1gn5UhbRGULkDqSRg8QvoSgyWjEEwwDIVSM4Ri0YREQDA6M9rGeyrLz+TXKRQKBQgOAfnHJZl4pOPPsa7e2U0Om2ks1m02y3kcjkYhgHD6KJWq+Hw8BCQ8rUApU0ymQxYt9uVPz+9gOMAf12Nxpu/9/4uNt/cQi6Wx/HLI1x3jfE7Ljhcxx3PGWeQ7izw8DPGGOTU4YQi4NjOzGGFADgHoiqgawBMDjguXO8CGd55ew9sOBhINRa7wRJtoK/pSCVTaNQbM+/pFlx3CnAIjBc+9OwGYCHAmIN4nNb6n34fsKzJVuF99g/2FwNez6+jVj0FQAzSUSUURYFt2+P5bGB/zeSZP2eMQ0oXmgYP5HAYwWhkwzQncYP4wbcQAg5dvTcYKgflxYCJ4dGwgVbr9pOH2QszrCjAxgZwfj6JMQtmfhqsxHAxX8Tl5S8zgMObzQOsKAyqKkFqa7dvSkQIBY5Dt3T7WAlwNpVFr/fb0gyTFlMpwLYZer1JIs7T8OS6/0OG1/Q19Pu/LwU4mwV6PWA0WibpVmG4sljDaS2N4aB+pySEYCgUJJrN5XU+SdzbJRGWnlclLv5oSi1FoPpgQsA2TTAukMvnx2XtrqSjjCe9GkaoDi9R1laSxHmtKiNJDa5lQk0kcU0ZEomgVCp5gHfe2kG9/mQuw+k00O0CrjtrCsTZolq9DMPhGOVKGezX4+fyajhCRtcQ13RwKZEvFsGnjGMew8mk6+mV/GNRWZtnJCuXtXqtKvuOCy0eh5pIIEuZ88qpiOHd7V2cnf2EVouKv8+kpikwTRuW5c+JCfqmT7AmABTMA7ZoTiNgePo3wdrpGOSowRqP4bPnR/JPo4sHxSI2Njcn/cEdDOs6h2H8e2teScPVkxN5b2MDvWsT6/dz4NxnIOglSg9KaDafeQyTPVI16HTmWTO9n9jsbdYctKKKImB7zc8iayZi/DWVgwpY9fhYRpNJwHKRuZeHridnAE9bcy7nu9aihFq2+VmJ4RdHRx7D3atLWBLY2tqaAfyw9BAvG0/R6fg2Sx1VoL+wPqeBci7gus5Y0+FDKkrEs+ZFGg4ORXuVK3tgtZMXsvDGfRiXBFhi85WOx+1lIgWggcEA6HR8iS/TSwTdWZAU4UqySlmr7FfAvv/uG0ptuI4DaropkGU7+PTzL7C9vYPHHz7Gow8ezdhRIpFAn6gmdUkJVVVhmuZ4DR2IxvSVx2IqBoOhxziNeDyOAbEwNcJEJOJx9KfWnJ6egj178uM1XV+weRCw3fbpzGRSXi/7fw36d4wKAWGI/NOn/g3W5cu9dCOjKAAAAABJRU5ErkJggg==" id="133" name="Google Shape;133;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ER0lEQVRIS8VXUU/bVhg913Zi4jiQETboGooqTWJviAQ2ddJ+w97X/7E/sUf+wN6n9mGaNmnaw/bS7a1aK1hDYRWUQQGbYBPj68T2nb7rOLUhgbB23X1I7Pi71+ee73znu2GPfvlBBBEDwMBCAVMDvIIOEXKYuo4eFEDlKDKBXgwomADvRihqGoyyCRF18a4Ge/DtN0IrlHFrbg6MMTAIHB5Z+PX7H/FRvY4dHqBcNvDkjydY/HgRmlZAq9XCw4cPoCgqRBy/E6zvTU+Dua4rHv22j7An0G4H8sVBYOOrr7/A3flFbD/eRhRG6HYDCS6KIxlDuUg/BYS8F0l+5BVdp0NTNIRxOLiniItrZePTwIS65MnS0hIY51zoup5j5+XuLu4sLGD2zizaR6fo8mQTqqoiihKwgwUZgxCvX0XZyd5TnKZpCMPXYEetdTFF2bWaq83rwbqWC+7zkWDH0cCwTSqKgvgaCeXArowB1j6wEfYSVlRVQxTlGbrI5DBmh80btoGrmF1ZXbmeWd/x4Tru2MwOB3tZPjdmdhwZWPuWLLC3zSwVWNwv1lFSurFmT16doNftvVGBDUv5fyKDLLPDqjqxr6vd4G1oVrrB7ottYU5V4XsetEIBvs9hWcdYWf1EWlfMY9iWLe0oBZumh77TQc+z99nUEotAhDBMYig2ZTa7VnYNuk51TTGNlQbY3vaWYBMliDDE1PQ0Dg72Yds27t37TIK1/rYG3vpvmaV5QoQgi6b9kS0TWEWJ0EsUNnRc0uyLjXXhdHuYNAxUZ2bg+7408IV+U6gaVWw93xrLDS46ARGqaUCpBJyeJngKBYD6g64zTEwIOA4DYwLDLDe7XqPZANvZ3BQO56hWKqjWaqhUKsh2sCyzw4sir1lFSQARSGqMjkPXCoIgf4aYmiJ2qbVDstvtn4dobsr2JWZ3nv0pLO8cH37wPubq83L3WbAhD2F79mhmGYOqCBg6MGUCnge0vSTdBJxSf1UHI8AVHZJZlwOTFcA9S7KQBfv5p02w5xsbYm5+HmftELfmq5fA5n32srnPzADEkusCx8f5F6RCHLfd1mrJJkkmnU6SnXI5+W3hbhNsu9USermMgqKgUq2iVCrlmFUjFYevDuV7i0VtUBSmSTpj8H2BKEoqPHWDiwebFGwaM8pZ0nmTk4BhAL7P4DjJuo3mMlhrfV3M1etoEy2aJgsrp9l9C6oSySIpFhONcf5aY1f185sye9Va0mf/2twUs7dvwzmxEYGhXq/nwGqxAq9zJFNDLdLzooGWRvnsmzKbgs767HJjGeznn74TE8XkPEsvofNq+9TF02ebqNVqWFtbw/0v78vnZsVE56wzIIC0RH9tPBJYfyiqIjeTnifkPNNEJxNDv5WMEvxzPzevWCiA8wAlw5ANKAg4umQTAtjbewn29PHvgh7QiIWQgHu9LsK+f5CG/69x7nNoqgrWP/v+A+lS5+dQzDtFAAAAAElFTkSuQmCC" id="134" name="Google Shape;134;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wAAAAVCAYAAAA98QxkAAADwUlEQVRIS71XXW/aVhh+jg8YsLEJ4UsmX6pyNzWR2khJ+lv2V7L+kWk3u9n1bnYzTVovqnWTplUVlCRKk04tVAmWikmCMdg+0znGGyaAWUN7JGQbv37Pc57z+Hlfk2c//8j6HqCqOqjHkKEEXQac1uvIaQp6Qx9D2kGapUBlFYAP+9aD7QzgOH3Ad0EIvsigNAFycfaCff9DE06PYThMQ5IkMDB8+93XyGQy8BkDYwy+5yORSMD1XEgSRU7X0Wy1ADD4Po/xIREJyWQSruuK56TRSkrlEq6u2vB9H4QQEcuPqpqFbdvBsxIV81SrBlqtFjzPG8UyEBAUigU4jgPSt22WSqfvMKTrBLnKOlifofm+eec+pVQkXWRwEjhYPvga+K9aBRgDmhOpx2Mncx8+OZwNmDOg5TVUihW8OXtzb8CplI9cDrBtwLJmL5Mz7fvTiTh4chAPWFf1ezG8ssIZlfDxY8Bw3Lg3w1trW2g0GkJfgf6CY5iYb2u41fw82HKGUonAshgchwjAXKfTYv9P3v2D/cUY7lpNXF9HuZml4c1N4N27QJ/hCBcaxy6/f2+GS6sltK8ucHMzH7AsMygKQadzF9ayAB8cLqjhOIbzeYgdcN3pHC4L8GIuUaig3Z7NcLHIYJrzK8eyAO8f7oO8fvmSVTbWYV5egsoyet0uSDKJnZ1dYWvcJWYxnM97MM14ZS4LsGD47+MGswZDrGSzkBUF3XYb6uoq1tbWBODdr3ZRr/8e0TB3gkJBgmkuZlXLAixc4uK4wbrOAHkti5SaFSVXTqdFWZ3FMC8ANzefVuni9mNe4QgYPjlmFgesa8hkNRQKhZGvBoAfbDzA27e1fxlOpYDhkHvt4oBDH44DG9janErHXeK8XmOX3WtsGgaqW1sR75zGsKIAvR7wqb1EHOhYhs9PTljRMPD8WQtlQ8XjvfUIw492HuHVq+fCtopFiJcsWunGKsQUNDw21DCvavNGXKxwieNajSm6DuK5kBUV5XI5Ajh0idtbQJaBfj+Y8nMxPC+v0PD56SkrGQZurQ5cEOEOQW8Q1TCl0S5rXgmdZHFZLiEq3UmtzozNDXRMEwPfx/b2tpgvnc1AW8lCy2hw3Q+iJRwM/oNCJQpvRhs4CZg39j5bzALnaXhv7zHIr7/8xFw3+KqglIiunrP34o8/8fDhDr55+hRHR0cRDLyujTM8rsyw5o3/RyUJ3qiBH0/ErZPPy2PD50JJTKqd56jXX4PU/vrtDJI0yhOyMH4dnse935/nvmV1kODfcqOX9x89rDYOX5AmyAAAAABJRU5ErkJggg==" id="135" name="Google Shape;135;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El0lEQVRIS71Xy27bRhQ9w4dEUZRE+QG/Aqut2xRxANuNiwLpdyS/06/oou2qKwPddtegyKJJgCyKZhXXjmGnsSM7jSTbsmSJFMmZ9g5FiaKkWC7SDGCIviRnzpw599xL9vS3B8INAEUBhAdkNaClpSA8F5aRhgcGqB3o4PAFg4IUOh0OXVeRNrIA7+BDDfbT1o8ibRiYn5snWAAE/q5U8PvDR7hZKuFlqw3LyuLZH8+wensVmqZjZ2cHW1tbUBQFQvAPgrVYnAKr1+vi0ePXcB2OWs2RC/v+Gb759h4+XvocJ3snaDaacDuuvKcyFZwACoB2J4SQvwoj4CIK9zZAEdNgaNPU3Xeim9G7TIQ0qZqKIAgQzhIOBgZVVXFr9RaY4zginU4PsHN0eIjlUglzy3OoHlcR+EHvvqKo4Lz/f3RjVJwxJjdgWUCzGT6paUAQhPHk0HUdnucNxTVNw/oX6xOALVflbvugFHA+fPQkiVFxei8OVteBEXi6G9Hg+/4QWGJ2487G1WBN1cTR0dH/AlZVieU+NmJwFFiKr62vXQ12WAaTM0tgImYvLykXgDizSZbHgZ2Y2TRLo/y6fG1mTRPoxFyNgLvuIFjSb/zU36XZyZj9j5q1beDiAojkHR05sUlHT/E4swQcGKdZDRt3Jkmwid1AgaZxCYLYSoKlohMBj66TYBkL3YBJSxzUsnSDo78ORK5QQOuyBS2lw2k7qFTeYvPLr6R1CUegWq1OJINiUaBeFxJsoQA0Gn2A8RSPg6Vrkkec2VQqKSENGwS2fLAvkDYgAh95u4g3b05Qq9Vw9+7XY3x2MMGi4yV7Ip3W6+Hi0tC7Ppv0oijxiMFcDjg7C8FGzCbB9nz25fa2OHMc2DkL9vQM2q0W/CBAqVsUuMdR8Sp9ZpkSVrDuyFlAowmYBmAYwEUDiNWQIc9MBvIWcNEENBXQNQVtlyOlA51YbZBucHsD7NWLXXHedmDncyhOzyCXyyFewSrlCnjQB0fmr6pcGvvUFEDFj6oTJU2rdSW27gNUXkNRErOkT5IDXZfLwLAMukXh1c6fotZqY2F2FvM3bsgJBsrtCDewbY7T0xAoTUzaJAkkwY6Twbj49DRQq4Vzku6jhOzJYG97WyyWSjivulhcLg6BrR3XBqrKwoICy+JSZwQuAjiq3F4X7MpKaHfEMhFxeBgeBMVLH22C7e/uinQ2C50xWLYN0zTfyWwmA9BfxGyUTO8DbLwozM6GwGl+cpZPb26C7T5/Luj4TytvwTRdJlZcBrwdwHHOYh4p4LoMvi962U4MMtki8oFuKs5sdE2/0aDOKx5XVSoKYWatrTHJrOsKmbifrGyCHeztibnFRVycniJgDEtLS4PMHlehawQ4XIJYbbeHE+l9M0srkBR6zH62CfbrLz8LM5OVq3MRwPM6OK83sP1iHzPTU/ju+x9w//69nm9mTBMt6kpig9ihJEj2orqeklmfjBuGAae7+6xl4bLb7BbsAurn9SEm8vm8/DphT588FOSrKV1HNmvKY6TJfS/s3TKZwcZ8uGWe1K6u/5zjuPIrgb5Cgn8b/n8Af+bJDSYckF8AAAAASUVORK5CYII=" id="136" name="Google Shape;136;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Fy0lEQVRIS8WXy24cRRSG/6q+zT0Zjz12sInBQDCKRCJPbqwIvAE7FiiPATvegEV4BLYgCyQEYgECIYFYRXJkkhjhxDZJTGbG47l3T3dVoVPVPe6ZOCFsQkuzqL6c+uo/12G//PiN8iMGxhlYqFC0gZ7tQUU+ihkPI3Aoy4fHFEIJcGTgjyRc20IuX4ASIzyvi61//pmy3SwW5hfAGQMD8He9ju+//g6vLy5ix/eRy2WxsbGB1dVV2LaDra0trK+vw7I4pFTPhXWmXAbrdDrqi682wCIFxnJgjGM0auLDT97DyuIZ7G7uIvADjIIA3LIghNBw5AmVgDKAcwKXQMzOGINSZmGlv6O1YyMKI2hpGMx7pJKafJe+5ZxpQc6dPwfm+76Kogj39x/h1ZeX9aZ7u7s4vbyM+dPz6Da7GPQHetMxEMEyBtdVCAIjbPqZPkwKdvqZbdugPY+7nmSndrFmYD3Pgx8EyHie/j4NG3QH4KwXA1mQUmA4BKRk4FyBhK5UgDCMlY0JOh3oZ5kMPTvyiG3TC0ew6UNNeyF96NqFFGz6lGnYfCaP7db2scombv5XZS2OhTmJUACOTd42sK2WOVA2Awx9Q8AonIQc41AY0D4Xzz8D7Kg3wmHrMI49G0JE2sXJRYZonbgvOcB0zFI8J+9alrGTrJNvqlXjhVxOoGecicEAiCKGS5fXjsJgQtm9Xbxy5jVUl+ZwsN9CxLmWgEulwwCuZxKMApaSg1vgngsZhmTZKOR5JteCABa3IOh8FANSwZYSkYiMHUqwJPAtC9ydtpOBgsLa2bNPgKUEW1nBqdNV9A/6GAx9nfm2xU1i2DYYKeW6gO8DMzPgnY6pBvTTYekAdDDPgzUKIcongWZTB7ETRQjpYIkdCmyScG4OVusQIp8D2m1jh/aIItSuvv0U2LgahIMQ7Zb5cFyCOAdTysCSKuUyeLttYJPLssYZxkchZALrebCFMIe2LHNogqWsJdiDA0S5HFi3ayw5DsUG1t65CvbX7j1VKJXgD4awHAe+P0T9UR1rtQu6dKVjdlxyOAcHIMlQEIARLCkrpHaZUdY2IZHJwApDiJMpZWNYRbBCaFjm+1Czs7BbLQ0LKicp2Nq7V8E+/uhLlZs5gQ/eX8GJmRnsP3yI5kETV668pWEHhwP0e/2nKkuwrN3WofIssHYkTIIdA0vKinz+cVhS9t7vm6oVjFDK51GenUW/39cKLb9kmkLRK+Lu9t1YrLg+ToXBscqmwuC/KGsdtCAK+aOYjcOgRrA7W3dU2w9wolhAuTKLYrGIvb1dXH5jFZWVUwgijsajJqIohCqVIIWARfGlFGQ2CxXPE3SPSpAgFzIGixJGSr3mlg0lBXi/rysHCnkIKfWaioTIZqkF6jywhz4kZxDUoBI7SuHNy5fAdm7fVvVeD4vz81hYWtIKppuCChQa9Ya+P91un6UpWNTyk7mBkpTK2lS7pXtm4nhy29Yd7I9bt9T84iK6hyFeeHHmMViMMIadGEhoNlAKNBpQA6CfpJobDy9JU8gAGKVgaR3Z1BTEuClklIIfzxLpPQgmsVO7sAb25+07yivk4XCGk5VZuK47oWzeyWPn3s5kgiWDTAKbtMl06YqVIrgwNXUlsMkgQzAEOyRVjbQTJTCBXautgd3Z3NTKthp1MNvB8vLyBKyjHOw/3NcqJKfOUbyC0VgOqqx5aoupKUvX5LRrGUNBKcQdFCyGp5kmPXtVAdyPVU9UTcq2ht3e2lIUq616HZJzLC0tTcC6cPHg/oMJZQlETsE9bUScdm16REzPEBUAhykvpMNAw/70w7fKcWwzANMMzBkazQP8duMmZisVXP/0Oq5du6Zhs5kshj45DPBcT3chQS0VQLFQRLdnug6B02B93DN6nsvlMKBqAaBaraLRaIxdXyqV0IkbAtnhjOs5Ym9vD+zmjV9/dhxXfygVdSDofwW9rnFamdrk/3S1u13YNCRxDse28A89or+exq8ytgAAAABJRU5ErkJggg==" id="137" name="Google Shape;137;p23"/>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138" name="Google Shape;138;p23"/>
          <p:cNvSpPr txBox="1"/>
          <p:nvPr/>
        </p:nvSpPr>
        <p:spPr>
          <a:xfrm>
            <a:off x="3935755" y="1414959"/>
            <a:ext cx="18306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100">
                <a:solidFill>
                  <a:srgbClr val="FF0000"/>
                </a:solidFill>
              </a:rPr>
              <a:t>Highly tunable V</a:t>
            </a:r>
            <a:r>
              <a:rPr b="1" baseline="-25000" i="1" lang="en" sz="1100">
                <a:solidFill>
                  <a:srgbClr val="FF0000"/>
                </a:solidFill>
              </a:rPr>
              <a:t>REF </a:t>
            </a:r>
            <a:r>
              <a:rPr b="1" i="1" lang="en" sz="1100">
                <a:solidFill>
                  <a:srgbClr val="FF0000"/>
                </a:solidFill>
              </a:rPr>
              <a:t>with trimming bits</a:t>
            </a:r>
            <a:endParaRPr b="1" i="1" sz="800">
              <a:solidFill>
                <a:srgbClr val="FF0000"/>
              </a:solidFill>
              <a:latin typeface="Arial"/>
              <a:ea typeface="Arial"/>
              <a:cs typeface="Arial"/>
              <a:sym typeface="Arial"/>
            </a:endParaRPr>
          </a:p>
        </p:txBody>
      </p:sp>
      <p:sp>
        <p:nvSpPr>
          <p:cNvPr id="139" name="Google Shape;139;p23"/>
          <p:cNvSpPr txBox="1"/>
          <p:nvPr/>
        </p:nvSpPr>
        <p:spPr>
          <a:xfrm>
            <a:off x="341725" y="4195550"/>
            <a:ext cx="3400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200">
                <a:solidFill>
                  <a:schemeClr val="dk1"/>
                </a:solidFill>
              </a:rPr>
              <a:t>The temperature sensor generator uses a fully open source flow</a:t>
            </a:r>
            <a:endParaRPr b="1" i="1" sz="900">
              <a:solidFill>
                <a:schemeClr val="dk1"/>
              </a:solidFill>
              <a:latin typeface="Arial"/>
              <a:ea typeface="Arial"/>
              <a:cs typeface="Arial"/>
              <a:sym typeface="Arial"/>
            </a:endParaRPr>
          </a:p>
        </p:txBody>
      </p:sp>
      <p:sp>
        <p:nvSpPr>
          <p:cNvPr id="140" name="Google Shape;140;p23"/>
          <p:cNvSpPr/>
          <p:nvPr/>
        </p:nvSpPr>
        <p:spPr>
          <a:xfrm rot="5400000">
            <a:off x="5702056" y="3531866"/>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1" name="Google Shape;141;p23"/>
          <p:cNvSpPr/>
          <p:nvPr/>
        </p:nvSpPr>
        <p:spPr>
          <a:xfrm rot="5400000">
            <a:off x="5702056" y="3758745"/>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42" name="Google Shape;142;p23"/>
          <p:cNvSpPr/>
          <p:nvPr/>
        </p:nvSpPr>
        <p:spPr>
          <a:xfrm rot="5400000">
            <a:off x="5702056" y="4058800"/>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43" name="Google Shape;143;p23"/>
          <p:cNvPicPr preferRelativeResize="0"/>
          <p:nvPr/>
        </p:nvPicPr>
        <p:blipFill>
          <a:blip r:embed="rId4">
            <a:alphaModFix/>
          </a:blip>
          <a:stretch>
            <a:fillRect/>
          </a:stretch>
        </p:blipFill>
        <p:spPr>
          <a:xfrm>
            <a:off x="3935750" y="1238800"/>
            <a:ext cx="4745635" cy="935895"/>
          </a:xfrm>
          <a:prstGeom prst="rect">
            <a:avLst/>
          </a:prstGeom>
          <a:noFill/>
          <a:ln>
            <a:noFill/>
          </a:ln>
        </p:spPr>
      </p:pic>
      <p:grpSp>
        <p:nvGrpSpPr>
          <p:cNvPr id="144" name="Google Shape;144;p23"/>
          <p:cNvGrpSpPr/>
          <p:nvPr/>
        </p:nvGrpSpPr>
        <p:grpSpPr>
          <a:xfrm rot="-4784199">
            <a:off x="4628345" y="2524854"/>
            <a:ext cx="1389092" cy="1030587"/>
            <a:chOff x="0" y="-55337"/>
            <a:chExt cx="1654400" cy="955522"/>
          </a:xfrm>
        </p:grpSpPr>
        <p:sp>
          <p:nvSpPr>
            <p:cNvPr id="145" name="Google Shape;145;p23"/>
            <p:cNvSpPr/>
            <p:nvPr/>
          </p:nvSpPr>
          <p:spPr>
            <a:xfrm>
              <a:off x="473600" y="-55337"/>
              <a:ext cx="1180800" cy="844800"/>
            </a:xfrm>
            <a:custGeom>
              <a:rect b="b" l="l" r="r" t="t"/>
              <a:pathLst>
                <a:path extrusionOk="0" h="120000" w="120000">
                  <a:moveTo>
                    <a:pt x="0" y="120000"/>
                  </a:moveTo>
                  <a:quadBezTo>
                    <a:pt x="20000" y="40000"/>
                    <a:pt x="92429" y="15000"/>
                  </a:quadBezTo>
                  <a:lnTo>
                    <a:pt x="90876" y="0"/>
                  </a:lnTo>
                  <a:lnTo>
                    <a:pt x="120000" y="24000"/>
                  </a:lnTo>
                  <a:lnTo>
                    <a:pt x="97089" y="60000"/>
                  </a:lnTo>
                  <a:lnTo>
                    <a:pt x="95536" y="45000"/>
                  </a:lnTo>
                  <a:quadBezTo>
                    <a:pt x="30000" y="55000"/>
                    <a:pt x="0" y="120000"/>
                  </a:quadBezTo>
                  <a:close/>
                </a:path>
              </a:pathLst>
            </a:custGeom>
            <a:solidFill>
              <a:srgbClr val="FF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6" name="Google Shape;146;p23"/>
            <p:cNvSpPr/>
            <p:nvPr/>
          </p:nvSpPr>
          <p:spPr>
            <a:xfrm>
              <a:off x="1324680" y="115998"/>
              <a:ext cx="99900" cy="999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47" name="Google Shape;147;p23"/>
            <p:cNvSpPr/>
            <p:nvPr/>
          </p:nvSpPr>
          <p:spPr>
            <a:xfrm flipH="1" rot="10800000">
              <a:off x="0" y="55385"/>
              <a:ext cx="540600" cy="844800"/>
            </a:xfrm>
            <a:prstGeom prst="round2DiagRect">
              <a:avLst>
                <a:gd fmla="val 16667" name="adj1"/>
                <a:gd fmla="val 0" name="adj2"/>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pic>
        <p:nvPicPr>
          <p:cNvPr id="148" name="Google Shape;148;p23"/>
          <p:cNvPicPr preferRelativeResize="0"/>
          <p:nvPr/>
        </p:nvPicPr>
        <p:blipFill>
          <a:blip r:embed="rId5">
            <a:alphaModFix/>
          </a:blip>
          <a:stretch>
            <a:fillRect/>
          </a:stretch>
        </p:blipFill>
        <p:spPr>
          <a:xfrm>
            <a:off x="565222" y="1641775"/>
            <a:ext cx="2785689" cy="2553783"/>
          </a:xfrm>
          <a:prstGeom prst="rect">
            <a:avLst/>
          </a:prstGeom>
          <a:noFill/>
          <a:ln>
            <a:noFill/>
          </a:ln>
        </p:spPr>
      </p:pic>
      <p:sp>
        <p:nvSpPr>
          <p:cNvPr id="149" name="Google Shape;149;p23"/>
          <p:cNvSpPr/>
          <p:nvPr/>
        </p:nvSpPr>
        <p:spPr>
          <a:xfrm>
            <a:off x="2189129" y="3210688"/>
            <a:ext cx="609000" cy="5388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0" name="Google Shape;150;p23"/>
          <p:cNvSpPr txBox="1"/>
          <p:nvPr/>
        </p:nvSpPr>
        <p:spPr>
          <a:xfrm>
            <a:off x="2345775" y="2322800"/>
            <a:ext cx="1472700" cy="808200"/>
          </a:xfrm>
          <a:prstGeom prst="rect">
            <a:avLst/>
          </a:prstGeom>
          <a:solidFill>
            <a:srgbClr val="FFFFFF"/>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200">
                <a:solidFill>
                  <a:srgbClr val="CC0000"/>
                </a:solidFill>
              </a:rPr>
              <a:t>Sensing elements are sitting on a second voltage domain</a:t>
            </a:r>
            <a:endParaRPr b="1" i="1" sz="900">
              <a:solidFill>
                <a:srgbClr val="CC0000"/>
              </a:solidFill>
              <a:latin typeface="Arial"/>
              <a:ea typeface="Arial"/>
              <a:cs typeface="Arial"/>
              <a:sym typeface="Arial"/>
            </a:endParaRPr>
          </a:p>
        </p:txBody>
      </p:sp>
      <p:sp>
        <p:nvSpPr>
          <p:cNvPr id="151" name="Google Shape;151;p23"/>
          <p:cNvSpPr/>
          <p:nvPr/>
        </p:nvSpPr>
        <p:spPr>
          <a:xfrm>
            <a:off x="3935783"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2" name="Google Shape;152;p23"/>
          <p:cNvSpPr/>
          <p:nvPr/>
        </p:nvSpPr>
        <p:spPr>
          <a:xfrm>
            <a:off x="5422115"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 name="Google Shape;153;p23"/>
          <p:cNvSpPr/>
          <p:nvPr/>
        </p:nvSpPr>
        <p:spPr>
          <a:xfrm>
            <a:off x="6908448"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4" name="Google Shape;154;p23"/>
          <p:cNvSpPr/>
          <p:nvPr/>
        </p:nvSpPr>
        <p:spPr>
          <a:xfrm>
            <a:off x="8377017"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5" name="Google Shape;155;p2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56" name="Google Shape;156;p2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2320"/>
              <a:t>Integrated Temperature Sensors in </a:t>
            </a:r>
            <a:r>
              <a:rPr lang="en" sz="2320"/>
              <a:t>Sky130</a:t>
            </a:r>
            <a:endParaRPr sz="232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320"/>
              <a:t>Multi-Phase High Speed PLL in GF12</a:t>
            </a:r>
            <a:endParaRPr sz="2320"/>
          </a:p>
        </p:txBody>
      </p:sp>
      <p:pic>
        <p:nvPicPr>
          <p:cNvPr id="162" name="Google Shape;162;p24"/>
          <p:cNvPicPr preferRelativeResize="0"/>
          <p:nvPr/>
        </p:nvPicPr>
        <p:blipFill>
          <a:blip r:embed="rId3">
            <a:alphaModFix/>
          </a:blip>
          <a:stretch>
            <a:fillRect/>
          </a:stretch>
        </p:blipFill>
        <p:spPr>
          <a:xfrm>
            <a:off x="5798250" y="754206"/>
            <a:ext cx="3188725" cy="4212944"/>
          </a:xfrm>
          <a:prstGeom prst="rect">
            <a:avLst/>
          </a:prstGeom>
          <a:noFill/>
          <a:ln>
            <a:noFill/>
          </a:ln>
        </p:spPr>
      </p:pic>
      <p:sp>
        <p:nvSpPr>
          <p:cNvPr id="163" name="Google Shape;163;p24"/>
          <p:cNvSpPr/>
          <p:nvPr/>
        </p:nvSpPr>
        <p:spPr>
          <a:xfrm>
            <a:off x="6026967" y="2728466"/>
            <a:ext cx="2779800" cy="577800"/>
          </a:xfrm>
          <a:prstGeom prst="rect">
            <a:avLst/>
          </a:prstGeom>
          <a:noFill/>
          <a:ln cap="flat" cmpd="sng" w="28575">
            <a:solidFill>
              <a:srgbClr val="EEFF41"/>
            </a:solidFill>
            <a:prstDash val="solid"/>
            <a:round/>
            <a:headEnd len="sm" w="sm" type="none"/>
            <a:tailEnd len="sm" w="sm" type="none"/>
          </a:ln>
          <a:effectLst>
            <a:outerShdw blurRad="57150" rotWithShape="0" algn="bl" dir="5400000" dist="19050">
              <a:srgbClr val="21212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64" name="Google Shape;164;p24"/>
          <p:cNvSpPr txBox="1"/>
          <p:nvPr/>
        </p:nvSpPr>
        <p:spPr>
          <a:xfrm>
            <a:off x="6021786" y="3000864"/>
            <a:ext cx="13119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EFF41"/>
                </a:solidFill>
                <a:latin typeface="Google Sans"/>
                <a:ea typeface="Google Sans"/>
                <a:cs typeface="Google Sans"/>
                <a:sym typeface="Google Sans"/>
              </a:rPr>
              <a:t>16-stage VCO Core</a:t>
            </a:r>
            <a:endParaRPr sz="1000">
              <a:solidFill>
                <a:srgbClr val="EEFF41"/>
              </a:solidFill>
              <a:latin typeface="Google Sans"/>
              <a:ea typeface="Google Sans"/>
              <a:cs typeface="Google Sans"/>
              <a:sym typeface="Google Sans"/>
            </a:endParaRPr>
          </a:p>
        </p:txBody>
      </p:sp>
      <p:sp>
        <p:nvSpPr>
          <p:cNvPr id="165" name="Google Shape;165;p24"/>
          <p:cNvSpPr/>
          <p:nvPr/>
        </p:nvSpPr>
        <p:spPr>
          <a:xfrm>
            <a:off x="6021786" y="3306060"/>
            <a:ext cx="2779800" cy="1050600"/>
          </a:xfrm>
          <a:prstGeom prst="rect">
            <a:avLst/>
          </a:prstGeom>
          <a:noFill/>
          <a:ln cap="flat" cmpd="sng" w="28575">
            <a:solidFill>
              <a:srgbClr val="EEFF41"/>
            </a:solidFill>
            <a:prstDash val="solid"/>
            <a:round/>
            <a:headEnd len="sm" w="sm" type="none"/>
            <a:tailEnd len="sm" w="sm" type="none"/>
          </a:ln>
          <a:effectLst>
            <a:outerShdw blurRad="57150" rotWithShape="0" algn="bl" dir="5400000" dist="19050">
              <a:srgbClr val="21212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66" name="Google Shape;166;p24"/>
          <p:cNvSpPr txBox="1"/>
          <p:nvPr/>
        </p:nvSpPr>
        <p:spPr>
          <a:xfrm>
            <a:off x="6051837" y="4009986"/>
            <a:ext cx="2070000" cy="492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EFF41"/>
                </a:solidFill>
                <a:latin typeface="Google Sans"/>
                <a:ea typeface="Google Sans"/>
                <a:cs typeface="Google Sans"/>
                <a:sym typeface="Google Sans"/>
              </a:rPr>
              <a:t>Level Shifter + Output Buffer + TDC</a:t>
            </a:r>
            <a:endParaRPr sz="1000">
              <a:solidFill>
                <a:srgbClr val="EEFF41"/>
              </a:solidFill>
              <a:latin typeface="Google Sans"/>
              <a:ea typeface="Google Sans"/>
              <a:cs typeface="Google Sans"/>
              <a:sym typeface="Google Sans"/>
            </a:endParaRPr>
          </a:p>
        </p:txBody>
      </p:sp>
      <p:sp>
        <p:nvSpPr>
          <p:cNvPr id="167" name="Google Shape;167;p24"/>
          <p:cNvSpPr/>
          <p:nvPr/>
        </p:nvSpPr>
        <p:spPr>
          <a:xfrm>
            <a:off x="6026967" y="974780"/>
            <a:ext cx="2779800" cy="1753800"/>
          </a:xfrm>
          <a:prstGeom prst="rect">
            <a:avLst/>
          </a:prstGeom>
          <a:noFill/>
          <a:ln cap="flat" cmpd="sng" w="28575">
            <a:solidFill>
              <a:srgbClr val="EEFF41"/>
            </a:solidFill>
            <a:prstDash val="solid"/>
            <a:round/>
            <a:headEnd len="sm" w="sm" type="none"/>
            <a:tailEnd len="sm" w="sm" type="none"/>
          </a:ln>
          <a:effectLst>
            <a:outerShdw blurRad="57150" rotWithShape="0" algn="bl" dir="5400000" dist="19050">
              <a:srgbClr val="21212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68" name="Google Shape;168;p24"/>
          <p:cNvSpPr txBox="1"/>
          <p:nvPr/>
        </p:nvSpPr>
        <p:spPr>
          <a:xfrm>
            <a:off x="6021786" y="2423180"/>
            <a:ext cx="1311900" cy="3387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EEFF41"/>
                </a:solidFill>
                <a:latin typeface="Google Sans"/>
                <a:ea typeface="Google Sans"/>
                <a:cs typeface="Google Sans"/>
                <a:sym typeface="Google Sans"/>
              </a:rPr>
              <a:t>256x Unit Currents</a:t>
            </a:r>
            <a:endParaRPr sz="1000">
              <a:solidFill>
                <a:srgbClr val="EEFF41"/>
              </a:solidFill>
              <a:latin typeface="Google Sans"/>
              <a:ea typeface="Google Sans"/>
              <a:cs typeface="Google Sans"/>
              <a:sym typeface="Google Sans"/>
            </a:endParaRPr>
          </a:p>
        </p:txBody>
      </p:sp>
      <p:pic>
        <p:nvPicPr>
          <p:cNvPr id="169" name="Google Shape;169;p24"/>
          <p:cNvPicPr preferRelativeResize="0"/>
          <p:nvPr/>
        </p:nvPicPr>
        <p:blipFill>
          <a:blip r:embed="rId4">
            <a:alphaModFix/>
          </a:blip>
          <a:stretch>
            <a:fillRect/>
          </a:stretch>
        </p:blipFill>
        <p:spPr>
          <a:xfrm>
            <a:off x="872675" y="1945997"/>
            <a:ext cx="4285351" cy="2669550"/>
          </a:xfrm>
          <a:prstGeom prst="rect">
            <a:avLst/>
          </a:prstGeom>
          <a:noFill/>
          <a:ln>
            <a:noFill/>
          </a:ln>
        </p:spPr>
      </p:pic>
      <p:sp>
        <p:nvSpPr>
          <p:cNvPr id="170" name="Google Shape;170;p24"/>
          <p:cNvSpPr/>
          <p:nvPr/>
        </p:nvSpPr>
        <p:spPr>
          <a:xfrm>
            <a:off x="1185589" y="2290787"/>
            <a:ext cx="1802100" cy="2003700"/>
          </a:xfrm>
          <a:prstGeom prst="rect">
            <a:avLst/>
          </a:prstGeom>
          <a:noFill/>
          <a:ln cap="flat" cmpd="sng" w="28575">
            <a:solidFill>
              <a:srgbClr val="EEFF41"/>
            </a:solidFill>
            <a:prstDash val="solid"/>
            <a:round/>
            <a:headEnd len="sm" w="sm" type="none"/>
            <a:tailEnd len="sm" w="sm" type="none"/>
          </a:ln>
          <a:effectLst>
            <a:outerShdw blurRad="57150" rotWithShape="0" algn="bl" dir="5400000" dist="19050">
              <a:srgbClr val="21212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71" name="Google Shape;171;p24"/>
          <p:cNvSpPr/>
          <p:nvPr/>
        </p:nvSpPr>
        <p:spPr>
          <a:xfrm>
            <a:off x="2987745" y="2179769"/>
            <a:ext cx="1713900" cy="2275200"/>
          </a:xfrm>
          <a:prstGeom prst="rect">
            <a:avLst/>
          </a:prstGeom>
          <a:noFill/>
          <a:ln cap="flat" cmpd="sng" w="28575">
            <a:solidFill>
              <a:srgbClr val="EEFF41"/>
            </a:solidFill>
            <a:prstDash val="solid"/>
            <a:round/>
            <a:headEnd len="sm" w="sm" type="none"/>
            <a:tailEnd len="sm" w="sm" type="none"/>
          </a:ln>
          <a:effectLst>
            <a:outerShdw blurRad="57150" rotWithShape="0" algn="bl" dir="5400000" dist="19050">
              <a:srgbClr val="212121"/>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72" name="Google Shape;172;p24"/>
          <p:cNvSpPr txBox="1"/>
          <p:nvPr/>
        </p:nvSpPr>
        <p:spPr>
          <a:xfrm>
            <a:off x="1211837" y="3924772"/>
            <a:ext cx="1405800" cy="6156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EFF41"/>
                </a:solidFill>
                <a:latin typeface="Google Sans"/>
                <a:ea typeface="Google Sans"/>
                <a:cs typeface="Google Sans"/>
                <a:sym typeface="Google Sans"/>
              </a:rPr>
              <a:t>Controller &amp; Decap</a:t>
            </a:r>
            <a:endParaRPr>
              <a:solidFill>
                <a:srgbClr val="EEFF41"/>
              </a:solidFill>
              <a:latin typeface="Google Sans"/>
              <a:ea typeface="Google Sans"/>
              <a:cs typeface="Google Sans"/>
              <a:sym typeface="Google Sans"/>
            </a:endParaRPr>
          </a:p>
        </p:txBody>
      </p:sp>
      <p:sp>
        <p:nvSpPr>
          <p:cNvPr id="173" name="Google Shape;173;p24"/>
          <p:cNvSpPr txBox="1"/>
          <p:nvPr/>
        </p:nvSpPr>
        <p:spPr>
          <a:xfrm>
            <a:off x="2987745" y="4135450"/>
            <a:ext cx="1405800" cy="4002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EEFF41"/>
                </a:solidFill>
                <a:latin typeface="Google Sans"/>
                <a:ea typeface="Google Sans"/>
                <a:cs typeface="Google Sans"/>
                <a:sym typeface="Google Sans"/>
              </a:rPr>
              <a:t>DCO</a:t>
            </a:r>
            <a:endParaRPr>
              <a:solidFill>
                <a:srgbClr val="EEFF41"/>
              </a:solidFill>
              <a:latin typeface="Google Sans"/>
              <a:ea typeface="Google Sans"/>
              <a:cs typeface="Google Sans"/>
              <a:sym typeface="Google Sans"/>
            </a:endParaRPr>
          </a:p>
        </p:txBody>
      </p:sp>
      <p:sp>
        <p:nvSpPr>
          <p:cNvPr id="174" name="Google Shape;174;p24"/>
          <p:cNvSpPr txBox="1"/>
          <p:nvPr/>
        </p:nvSpPr>
        <p:spPr>
          <a:xfrm>
            <a:off x="307325" y="1151950"/>
            <a:ext cx="4500" cy="2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
        <p:nvSpPr>
          <p:cNvPr id="175" name="Google Shape;175;p24"/>
          <p:cNvSpPr txBox="1"/>
          <p:nvPr/>
        </p:nvSpPr>
        <p:spPr>
          <a:xfrm>
            <a:off x="356150" y="1017725"/>
            <a:ext cx="5190000" cy="805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Google Sans"/>
              <a:buChar char="●"/>
            </a:pPr>
            <a:r>
              <a:rPr lang="en" sz="1800">
                <a:solidFill>
                  <a:schemeClr val="dk2"/>
                </a:solidFill>
                <a:latin typeface="Google Sans"/>
                <a:ea typeface="Google Sans"/>
                <a:cs typeface="Google Sans"/>
                <a:sym typeface="Google Sans"/>
              </a:rPr>
              <a:t>Digital Flow + Custom Analog Cells</a:t>
            </a:r>
            <a:endParaRPr sz="1800">
              <a:solidFill>
                <a:schemeClr val="dk2"/>
              </a:solidFill>
              <a:latin typeface="Google Sans"/>
              <a:ea typeface="Google Sans"/>
              <a:cs typeface="Google Sans"/>
              <a:sym typeface="Google Sans"/>
            </a:endParaRPr>
          </a:p>
          <a:p>
            <a:pPr indent="-342900" lvl="0" marL="457200" rtl="0" algn="l">
              <a:spcBef>
                <a:spcPts val="0"/>
              </a:spcBef>
              <a:spcAft>
                <a:spcPts val="0"/>
              </a:spcAft>
              <a:buClr>
                <a:schemeClr val="dk2"/>
              </a:buClr>
              <a:buSzPts val="1800"/>
              <a:buFont typeface="Google Sans"/>
              <a:buChar char="●"/>
            </a:pPr>
            <a:r>
              <a:rPr lang="en" sz="1800">
                <a:solidFill>
                  <a:schemeClr val="dk2"/>
                </a:solidFill>
                <a:latin typeface="Google Sans"/>
                <a:ea typeface="Google Sans"/>
                <a:cs typeface="Google Sans"/>
                <a:sym typeface="Google Sans"/>
              </a:rPr>
              <a:t>Parameterized Reusable Design</a:t>
            </a:r>
            <a:endParaRPr sz="1800">
              <a:solidFill>
                <a:schemeClr val="dk2"/>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Challenges</a:t>
            </a:r>
            <a:r>
              <a:rPr lang="en" sz="2220"/>
              <a:t>: Certain Analog Components need Parameterized Transistor-Level Layout</a:t>
            </a:r>
            <a:endParaRPr sz="2220"/>
          </a:p>
        </p:txBody>
      </p:sp>
      <p:pic>
        <p:nvPicPr>
          <p:cNvPr id="181" name="Google Shape;181;p25"/>
          <p:cNvPicPr preferRelativeResize="0"/>
          <p:nvPr/>
        </p:nvPicPr>
        <p:blipFill rotWithShape="1">
          <a:blip r:embed="rId3">
            <a:alphaModFix/>
          </a:blip>
          <a:srcRect b="0" l="0" r="0" t="1215"/>
          <a:stretch/>
        </p:blipFill>
        <p:spPr>
          <a:xfrm>
            <a:off x="345100" y="1463325"/>
            <a:ext cx="4196949" cy="3234675"/>
          </a:xfrm>
          <a:prstGeom prst="rect">
            <a:avLst/>
          </a:prstGeom>
          <a:noFill/>
          <a:ln>
            <a:noFill/>
          </a:ln>
        </p:spPr>
      </p:pic>
      <p:sp>
        <p:nvSpPr>
          <p:cNvPr id="182" name="Google Shape;182;p25"/>
          <p:cNvSpPr/>
          <p:nvPr/>
        </p:nvSpPr>
        <p:spPr>
          <a:xfrm>
            <a:off x="3985875" y="3478225"/>
            <a:ext cx="659400" cy="6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3" name="Google Shape;183;p25"/>
          <p:cNvSpPr/>
          <p:nvPr/>
        </p:nvSpPr>
        <p:spPr>
          <a:xfrm>
            <a:off x="316050" y="3032250"/>
            <a:ext cx="15327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184" name="Google Shape;184;p25"/>
          <p:cNvSpPr txBox="1"/>
          <p:nvPr/>
        </p:nvSpPr>
        <p:spPr>
          <a:xfrm>
            <a:off x="23100" y="3301150"/>
            <a:ext cx="2118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Google Sans"/>
                <a:ea typeface="Google Sans"/>
                <a:cs typeface="Google Sans"/>
                <a:sym typeface="Google Sans"/>
              </a:rPr>
              <a:t>Ring OSC</a:t>
            </a:r>
            <a:endParaRPr b="1"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Grid-based Layout is good enough</a:t>
            </a:r>
            <a:endParaRPr sz="1600">
              <a:solidFill>
                <a:schemeClr val="dk2"/>
              </a:solidFill>
              <a:latin typeface="Google Sans"/>
              <a:ea typeface="Google Sans"/>
              <a:cs typeface="Google Sans"/>
              <a:sym typeface="Google Sans"/>
            </a:endParaRPr>
          </a:p>
        </p:txBody>
      </p:sp>
      <p:pic>
        <p:nvPicPr>
          <p:cNvPr id="185" name="Google Shape;185;p25"/>
          <p:cNvPicPr preferRelativeResize="0"/>
          <p:nvPr/>
        </p:nvPicPr>
        <p:blipFill>
          <a:blip r:embed="rId4">
            <a:alphaModFix/>
          </a:blip>
          <a:stretch>
            <a:fillRect/>
          </a:stretch>
        </p:blipFill>
        <p:spPr>
          <a:xfrm>
            <a:off x="5329225" y="1032601"/>
            <a:ext cx="3640751" cy="2586350"/>
          </a:xfrm>
          <a:prstGeom prst="rect">
            <a:avLst/>
          </a:prstGeom>
          <a:noFill/>
          <a:ln cap="flat" cmpd="sng" w="38100">
            <a:solidFill>
              <a:srgbClr val="FF0000"/>
            </a:solidFill>
            <a:prstDash val="solid"/>
            <a:round/>
            <a:headEnd len="sm" w="sm" type="none"/>
            <a:tailEnd len="sm" w="sm" type="none"/>
          </a:ln>
        </p:spPr>
      </p:pic>
      <p:sp>
        <p:nvSpPr>
          <p:cNvPr id="186" name="Google Shape;186;p25"/>
          <p:cNvSpPr txBox="1"/>
          <p:nvPr/>
        </p:nvSpPr>
        <p:spPr>
          <a:xfrm>
            <a:off x="5155200" y="3712725"/>
            <a:ext cx="3988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Google Sans"/>
                <a:ea typeface="Google Sans"/>
                <a:cs typeface="Google Sans"/>
                <a:sym typeface="Google Sans"/>
              </a:rPr>
              <a:t>OPAmp</a:t>
            </a:r>
            <a:endParaRPr b="1"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Need Transistor-Level Layout</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Dummy Transistors …</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Common Centroid Placement …</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Routing Parasitics…</a:t>
            </a:r>
            <a:endParaRPr sz="1600">
              <a:solidFill>
                <a:schemeClr val="dk2"/>
              </a:solidFill>
              <a:latin typeface="Google Sans"/>
              <a:ea typeface="Google Sans"/>
              <a:cs typeface="Google Sans"/>
              <a:sym typeface="Google Sans"/>
            </a:endParaRPr>
          </a:p>
        </p:txBody>
      </p:sp>
      <p:sp>
        <p:nvSpPr>
          <p:cNvPr id="187" name="Google Shape;187;p25"/>
          <p:cNvSpPr txBox="1"/>
          <p:nvPr/>
        </p:nvSpPr>
        <p:spPr>
          <a:xfrm>
            <a:off x="4626900" y="2470525"/>
            <a:ext cx="52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Google Sans"/>
                <a:ea typeface="Google Sans"/>
                <a:cs typeface="Google Sans"/>
                <a:sym typeface="Google Sans"/>
              </a:rPr>
              <a:t>VS</a:t>
            </a:r>
            <a:endParaRPr sz="1600">
              <a:solidFill>
                <a:srgbClr val="FF0000"/>
              </a:solidFill>
              <a:latin typeface="Google Sans"/>
              <a:ea typeface="Google Sans"/>
              <a:cs typeface="Google Sans"/>
              <a:sym typeface="Google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G</a:t>
            </a:r>
            <a:r>
              <a:rPr lang="en" sz="2420"/>
              <a:t>Layout: A Pythonic Framework for Analog Layout Design</a:t>
            </a:r>
            <a:endParaRPr sz="2420"/>
          </a:p>
        </p:txBody>
      </p:sp>
      <p:sp>
        <p:nvSpPr>
          <p:cNvPr id="193" name="Google Shape;193;p26"/>
          <p:cNvSpPr txBox="1"/>
          <p:nvPr>
            <p:ph idx="1" type="body"/>
          </p:nvPr>
        </p:nvSpPr>
        <p:spPr>
          <a:xfrm>
            <a:off x="311700" y="3621750"/>
            <a:ext cx="8520600" cy="94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user code a circuit design in Python programming language.</a:t>
            </a:r>
            <a:endParaRPr/>
          </a:p>
          <a:p>
            <a:pPr indent="0" lvl="0" marL="0" rtl="0" algn="l">
              <a:spcBef>
                <a:spcPts val="1200"/>
              </a:spcBef>
              <a:spcAft>
                <a:spcPts val="1200"/>
              </a:spcAft>
              <a:buNone/>
            </a:pPr>
            <a:r>
              <a:rPr lang="en"/>
              <a:t>GLayout generates layout and netlist from the code.</a:t>
            </a:r>
            <a:endParaRPr/>
          </a:p>
        </p:txBody>
      </p:sp>
      <p:pic>
        <p:nvPicPr>
          <p:cNvPr id="194" name="Google Shape;194;p26"/>
          <p:cNvPicPr preferRelativeResize="0"/>
          <p:nvPr/>
        </p:nvPicPr>
        <p:blipFill rotWithShape="1">
          <a:blip r:embed="rId3">
            <a:alphaModFix/>
          </a:blip>
          <a:srcRect b="21039" l="16525" r="-7426" t="7302"/>
          <a:stretch/>
        </p:blipFill>
        <p:spPr>
          <a:xfrm>
            <a:off x="894525" y="1038025"/>
            <a:ext cx="7475075" cy="2291250"/>
          </a:xfrm>
          <a:prstGeom prst="rect">
            <a:avLst/>
          </a:prstGeom>
          <a:noFill/>
          <a:ln cap="flat" cmpd="sng" w="9525">
            <a:solidFill>
              <a:srgbClr val="000000"/>
            </a:solidFill>
            <a:prstDash val="solid"/>
            <a:round/>
            <a:headEnd len="sm" w="sm" type="none"/>
            <a:tailEnd len="sm" w="sm" type="none"/>
          </a:ln>
        </p:spPr>
      </p:pic>
      <p:sp>
        <p:nvSpPr>
          <p:cNvPr id="195" name="Google Shape;195;p26"/>
          <p:cNvSpPr txBox="1"/>
          <p:nvPr/>
        </p:nvSpPr>
        <p:spPr>
          <a:xfrm>
            <a:off x="4469453" y="2895684"/>
            <a:ext cx="26775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rgbClr val="000000"/>
                </a:solidFill>
              </a:rPr>
              <a:t>Run &gt;1k designs in parallel</a:t>
            </a:r>
            <a:endParaRPr sz="16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